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88" r:id="rId7"/>
    <p:sldId id="262" r:id="rId8"/>
    <p:sldId id="271" r:id="rId9"/>
    <p:sldId id="286" r:id="rId10"/>
    <p:sldId id="287" r:id="rId11"/>
    <p:sldId id="297" r:id="rId12"/>
    <p:sldId id="272" r:id="rId13"/>
    <p:sldId id="263" r:id="rId14"/>
    <p:sldId id="265" r:id="rId15"/>
    <p:sldId id="261" r:id="rId16"/>
    <p:sldId id="273" r:id="rId17"/>
    <p:sldId id="277" r:id="rId18"/>
    <p:sldId id="281" r:id="rId19"/>
    <p:sldId id="282" r:id="rId20"/>
    <p:sldId id="283" r:id="rId21"/>
    <p:sldId id="285" r:id="rId22"/>
    <p:sldId id="290" r:id="rId23"/>
    <p:sldId id="293" r:id="rId24"/>
    <p:sldId id="280" r:id="rId25"/>
    <p:sldId id="264" r:id="rId26"/>
    <p:sldId id="292" r:id="rId27"/>
    <p:sldId id="294" r:id="rId28"/>
    <p:sldId id="295" r:id="rId29"/>
    <p:sldId id="296" r:id="rId30"/>
    <p:sldId id="279" r:id="rId31"/>
  </p:sldIdLst>
  <p:sldSz cx="18288000" cy="10287000"/>
  <p:notesSz cx="6858000" cy="9144000"/>
  <p:embeddedFontLst>
    <p:embeddedFont>
      <p:font typeface="A Day Without Sun Text Bold" panose="020B0604020202020204" charset="0"/>
      <p:regular r:id="rId33"/>
    </p:embeddedFont>
    <p:embeddedFont>
      <p:font typeface="Ballpoint" panose="020B0604020202020204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omic Sans MS" panose="030F0702030302020204" pitchFamily="66" charset="0"/>
      <p:regular r:id="rId39"/>
      <p:bold r:id="rId40"/>
      <p:italic r:id="rId41"/>
      <p:boldItalic r:id="rId42"/>
    </p:embeddedFont>
    <p:embeddedFont>
      <p:font typeface="Consolas" panose="020B0609020204030204" pitchFamily="49" charset="0"/>
      <p:regular r:id="rId43"/>
      <p:bold r:id="rId44"/>
      <p:italic r:id="rId45"/>
      <p:boldItalic r:id="rId46"/>
    </p:embeddedFont>
    <p:embeddedFont>
      <p:font typeface="Dekko" panose="020B0604020202020204" charset="0"/>
      <p:regular r:id="rId47"/>
    </p:embeddedFont>
    <p:embeddedFont>
      <p:font typeface="Itim" panose="020B0604020202020204" charset="-34"/>
      <p:regular r:id="rId48"/>
    </p:embeddedFont>
    <p:embeddedFont>
      <p:font typeface="Libre Franklin" pitchFamily="2" charset="0"/>
      <p:regular r:id="rId49"/>
      <p:bold r:id="rId50"/>
      <p:italic r:id="rId51"/>
      <p:boldItalic r:id="rId52"/>
    </p:embeddedFont>
    <p:embeddedFont>
      <p:font typeface="Nunito" pitchFamily="2" charset="0"/>
      <p:regular r:id="rId53"/>
      <p:bold r:id="rId54"/>
      <p:italic r:id="rId55"/>
      <p:boldItalic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57" autoAdjust="0"/>
    <p:restoredTop sz="92081" autoAdjust="0"/>
  </p:normalViewPr>
  <p:slideViewPr>
    <p:cSldViewPr>
      <p:cViewPr varScale="1">
        <p:scale>
          <a:sx n="43" d="100"/>
          <a:sy n="43" d="100"/>
        </p:scale>
        <p:origin x="90" y="19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font" Target="fonts/font2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font" Target="fonts/font24.fntdata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4598CB-9361-4FCA-9F36-777EA236D9AF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4A43-F18E-43CF-A160-F87C30676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688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4A43-F18E-43CF-A160-F87C306765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72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4A43-F18E-43CF-A160-F87C306765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02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windows type (64bit – 32bit)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4A43-F18E-43CF-A160-F87C306765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603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H5D0e_L6a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1.png"/><Relationship Id="rId7" Type="http://schemas.openxmlformats.org/officeDocument/2006/relationships/image" Target="../media/image16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Relationship Id="rId9" Type="http://schemas.openxmlformats.org/officeDocument/2006/relationships/image" Target="../media/image55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51.png"/><Relationship Id="rId7" Type="http://schemas.openxmlformats.org/officeDocument/2006/relationships/image" Target="../media/image3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14.png"/><Relationship Id="rId9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51.png"/><Relationship Id="rId7" Type="http://schemas.openxmlformats.org/officeDocument/2006/relationships/image" Target="../media/image3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14.png"/><Relationship Id="rId9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51.png"/><Relationship Id="rId7" Type="http://schemas.openxmlformats.org/officeDocument/2006/relationships/image" Target="../media/image3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14.png"/><Relationship Id="rId9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jpe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iH5D0e_L6a8?feature=oembed" TargetMode="Externa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hyperlink" Target="https://www.youtube.com/watch?v=iH5D0e_L6a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76154">
            <a:off x="3298996" y="-1994786"/>
            <a:ext cx="11386258" cy="14461778"/>
          </a:xfrm>
          <a:custGeom>
            <a:avLst/>
            <a:gdLst/>
            <a:ahLst/>
            <a:cxnLst/>
            <a:rect l="l" t="t" r="r" b="b"/>
            <a:pathLst>
              <a:path w="11386258" h="14461778">
                <a:moveTo>
                  <a:pt x="0" y="0"/>
                </a:moveTo>
                <a:lnTo>
                  <a:pt x="11386258" y="0"/>
                </a:lnTo>
                <a:lnTo>
                  <a:pt x="11386258" y="14461778"/>
                </a:lnTo>
                <a:lnTo>
                  <a:pt x="0" y="144617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5306645" y="8373349"/>
            <a:ext cx="767470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Itim"/>
              </a:rPr>
              <a:t>By Ahmed Abubakr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35662" y="2335383"/>
            <a:ext cx="8216677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spc="99">
                <a:solidFill>
                  <a:srgbClr val="000000"/>
                </a:solidFill>
                <a:latin typeface="Ballpoint"/>
              </a:rPr>
              <a:t>Programming</a:t>
            </a:r>
          </a:p>
        </p:txBody>
      </p:sp>
      <p:sp>
        <p:nvSpPr>
          <p:cNvPr id="7" name="Freeform 7"/>
          <p:cNvSpPr/>
          <p:nvPr/>
        </p:nvSpPr>
        <p:spPr>
          <a:xfrm rot="1060722" flipH="1">
            <a:off x="304583" y="1362589"/>
            <a:ext cx="4562127" cy="4588963"/>
          </a:xfrm>
          <a:custGeom>
            <a:avLst/>
            <a:gdLst/>
            <a:ahLst/>
            <a:cxnLst/>
            <a:rect l="l" t="t" r="r" b="b"/>
            <a:pathLst>
              <a:path w="4562127" h="4588963">
                <a:moveTo>
                  <a:pt x="4562126" y="0"/>
                </a:moveTo>
                <a:lnTo>
                  <a:pt x="0" y="0"/>
                </a:lnTo>
                <a:lnTo>
                  <a:pt x="0" y="4588963"/>
                </a:lnTo>
                <a:lnTo>
                  <a:pt x="4562126" y="4588963"/>
                </a:lnTo>
                <a:lnTo>
                  <a:pt x="456212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671662">
            <a:off x="1556484" y="2783598"/>
            <a:ext cx="2058324" cy="1968507"/>
          </a:xfrm>
          <a:custGeom>
            <a:avLst/>
            <a:gdLst/>
            <a:ahLst/>
            <a:cxnLst/>
            <a:rect l="l" t="t" r="r" b="b"/>
            <a:pathLst>
              <a:path w="2058324" h="1968507">
                <a:moveTo>
                  <a:pt x="0" y="0"/>
                </a:moveTo>
                <a:lnTo>
                  <a:pt x="2058324" y="0"/>
                </a:lnTo>
                <a:lnTo>
                  <a:pt x="2058324" y="1968507"/>
                </a:lnTo>
                <a:lnTo>
                  <a:pt x="0" y="196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98986" flipH="1">
            <a:off x="13066934" y="4998174"/>
            <a:ext cx="4581499" cy="4608449"/>
          </a:xfrm>
          <a:custGeom>
            <a:avLst/>
            <a:gdLst/>
            <a:ahLst/>
            <a:cxnLst/>
            <a:rect l="l" t="t" r="r" b="b"/>
            <a:pathLst>
              <a:path w="4581499" h="4608449">
                <a:moveTo>
                  <a:pt x="4581499" y="0"/>
                </a:moveTo>
                <a:lnTo>
                  <a:pt x="0" y="0"/>
                </a:lnTo>
                <a:lnTo>
                  <a:pt x="0" y="4608448"/>
                </a:lnTo>
                <a:lnTo>
                  <a:pt x="4581499" y="4608448"/>
                </a:lnTo>
                <a:lnTo>
                  <a:pt x="458149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344794" y="6449138"/>
            <a:ext cx="2025780" cy="1966848"/>
          </a:xfrm>
          <a:custGeom>
            <a:avLst/>
            <a:gdLst/>
            <a:ahLst/>
            <a:cxnLst/>
            <a:rect l="l" t="t" r="r" b="b"/>
            <a:pathLst>
              <a:path w="2025780" h="1966848">
                <a:moveTo>
                  <a:pt x="0" y="0"/>
                </a:moveTo>
                <a:lnTo>
                  <a:pt x="2025780" y="0"/>
                </a:lnTo>
                <a:lnTo>
                  <a:pt x="2025780" y="1966848"/>
                </a:lnTo>
                <a:lnTo>
                  <a:pt x="0" y="19668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3459258" flipH="1">
            <a:off x="13378512" y="1179570"/>
            <a:ext cx="2506725" cy="3905663"/>
          </a:xfrm>
          <a:custGeom>
            <a:avLst/>
            <a:gdLst/>
            <a:ahLst/>
            <a:cxnLst/>
            <a:rect l="l" t="t" r="r" b="b"/>
            <a:pathLst>
              <a:path w="2506725" h="3905663">
                <a:moveTo>
                  <a:pt x="2506725" y="0"/>
                </a:moveTo>
                <a:lnTo>
                  <a:pt x="0" y="0"/>
                </a:lnTo>
                <a:lnTo>
                  <a:pt x="0" y="3905662"/>
                </a:lnTo>
                <a:lnTo>
                  <a:pt x="2506725" y="3905662"/>
                </a:lnTo>
                <a:lnTo>
                  <a:pt x="250672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4245636" flipH="1">
            <a:off x="2579731" y="5973413"/>
            <a:ext cx="1705687" cy="3374560"/>
          </a:xfrm>
          <a:custGeom>
            <a:avLst/>
            <a:gdLst/>
            <a:ahLst/>
            <a:cxnLst/>
            <a:rect l="l" t="t" r="r" b="b"/>
            <a:pathLst>
              <a:path w="1705687" h="3374560">
                <a:moveTo>
                  <a:pt x="1705687" y="0"/>
                </a:moveTo>
                <a:lnTo>
                  <a:pt x="0" y="0"/>
                </a:lnTo>
                <a:lnTo>
                  <a:pt x="0" y="3374560"/>
                </a:lnTo>
                <a:lnTo>
                  <a:pt x="1705687" y="3374560"/>
                </a:lnTo>
                <a:lnTo>
                  <a:pt x="170568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488334">
            <a:off x="7097944" y="6933894"/>
            <a:ext cx="3788362" cy="737009"/>
          </a:xfrm>
          <a:custGeom>
            <a:avLst/>
            <a:gdLst/>
            <a:ahLst/>
            <a:cxnLst/>
            <a:rect l="l" t="t" r="r" b="b"/>
            <a:pathLst>
              <a:path w="3788362" h="737009">
                <a:moveTo>
                  <a:pt x="0" y="0"/>
                </a:moveTo>
                <a:lnTo>
                  <a:pt x="3788363" y="0"/>
                </a:lnTo>
                <a:lnTo>
                  <a:pt x="3788363" y="737008"/>
                </a:lnTo>
                <a:lnTo>
                  <a:pt x="0" y="7370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3749669-A500-E574-FE10-62F6105B75B9}"/>
              </a:ext>
            </a:extLst>
          </p:cNvPr>
          <p:cNvSpPr/>
          <p:nvPr/>
        </p:nvSpPr>
        <p:spPr>
          <a:xfrm>
            <a:off x="5998163" y="4059407"/>
            <a:ext cx="6291671" cy="2959987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800" spc="-288" dirty="0">
                <a:solidFill>
                  <a:srgbClr val="000000"/>
                </a:solidFill>
                <a:latin typeface="A Day Without Sun Text Bold"/>
              </a:rPr>
              <a:t>Basics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DFA02D9-B39D-0DFE-E4DE-CD28F139373C}"/>
              </a:ext>
            </a:extLst>
          </p:cNvPr>
          <p:cNvSpPr/>
          <p:nvPr/>
        </p:nvSpPr>
        <p:spPr>
          <a:xfrm>
            <a:off x="1104900" y="419100"/>
            <a:ext cx="16078200" cy="12954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 you know the Difference between windows 64Bit and 32Bit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EB0602-D380-1602-F6B0-511AFFBB35D0}"/>
              </a:ext>
            </a:extLst>
          </p:cNvPr>
          <p:cNvSpPr txBox="1"/>
          <p:nvPr/>
        </p:nvSpPr>
        <p:spPr>
          <a:xfrm>
            <a:off x="916172" y="9024349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Windows 32-bit vs 64-bit | Speed Test - YouTube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975971-9929-D6FC-4D22-82521E6D3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4020800" y="1714500"/>
            <a:ext cx="4050506" cy="857249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CDDACBF-9A38-C32E-0E41-AD2FBE1522B9}"/>
              </a:ext>
            </a:extLst>
          </p:cNvPr>
          <p:cNvSpPr/>
          <p:nvPr/>
        </p:nvSpPr>
        <p:spPr>
          <a:xfrm>
            <a:off x="914400" y="2324100"/>
            <a:ext cx="12420600" cy="58674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800" b="0" i="1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A 32-bit system can access 2</a:t>
            </a:r>
            <a:r>
              <a:rPr lang="en-US" sz="2800" b="0" i="1" baseline="30000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32</a:t>
            </a:r>
            <a:r>
              <a:rPr lang="en-US" sz="2800" b="0" i="1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 different memory addresses, </a:t>
            </a:r>
            <a:r>
              <a:rPr lang="en-US" sz="2800" b="0" i="1" dirty="0" err="1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i.e</a:t>
            </a:r>
            <a:r>
              <a:rPr lang="en-US" sz="2800" b="0" i="1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 4 GB of RAM or physical memory ideally, it can access more than 4 GB of RAM also. </a:t>
            </a:r>
            <a:br>
              <a:rPr lang="ar-EG" sz="2800" b="0" i="1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</a:br>
            <a:br>
              <a:rPr lang="en-US" sz="2800" dirty="0"/>
            </a:br>
            <a:r>
              <a:rPr lang="en-US" sz="2800" b="0" i="1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A 64-bit system can access 2</a:t>
            </a:r>
            <a:r>
              <a:rPr lang="en-US" sz="2800" b="0" i="1" baseline="30000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64</a:t>
            </a:r>
            <a:r>
              <a:rPr lang="en-US" sz="2800" b="0" i="1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 different memory addresses, </a:t>
            </a:r>
            <a:r>
              <a:rPr lang="en-US" sz="2800" b="0" i="1" dirty="0" err="1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i.e</a:t>
            </a:r>
            <a:r>
              <a:rPr lang="en-US" sz="2800" b="0" i="1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 actually 18-Quintillion bytes of RAM. In short, any amount of memory greater than 4 GB can be easily handled by it.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15251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CE03B84-ED9C-DF42-FD88-0907BE423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1871662"/>
            <a:ext cx="13944600" cy="784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8270D11-8254-D8B7-1334-9E251D6C2112}"/>
              </a:ext>
            </a:extLst>
          </p:cNvPr>
          <p:cNvSpPr/>
          <p:nvPr/>
        </p:nvSpPr>
        <p:spPr>
          <a:xfrm>
            <a:off x="2781300" y="571500"/>
            <a:ext cx="12725400" cy="10668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Lets see hackers interface</a:t>
            </a:r>
          </a:p>
        </p:txBody>
      </p:sp>
    </p:spTree>
    <p:extLst>
      <p:ext uri="{BB962C8B-B14F-4D97-AF65-F5344CB8AC3E}">
        <p14:creationId xmlns:p14="http://schemas.microsoft.com/office/powerpoint/2010/main" val="2449665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160075" y="-2369405"/>
            <a:ext cx="11967851" cy="15025812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AE8AFA-9A37-DB57-F8F8-77CFBF2A6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352" y="2781300"/>
            <a:ext cx="12666753" cy="631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CC288D7-AA96-3D91-1299-F6378AC34FFE}"/>
              </a:ext>
            </a:extLst>
          </p:cNvPr>
          <p:cNvSpPr/>
          <p:nvPr/>
        </p:nvSpPr>
        <p:spPr>
          <a:xfrm>
            <a:off x="3200400" y="1028700"/>
            <a:ext cx="12115800" cy="12954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What is operating systems interfaces ?</a:t>
            </a:r>
          </a:p>
        </p:txBody>
      </p:sp>
    </p:spTree>
    <p:extLst>
      <p:ext uri="{BB962C8B-B14F-4D97-AF65-F5344CB8AC3E}">
        <p14:creationId xmlns:p14="http://schemas.microsoft.com/office/powerpoint/2010/main" val="1490994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9B80DE3-69C1-F411-C30C-B260089C363F}"/>
              </a:ext>
            </a:extLst>
          </p:cNvPr>
          <p:cNvGrpSpPr/>
          <p:nvPr/>
        </p:nvGrpSpPr>
        <p:grpSpPr>
          <a:xfrm>
            <a:off x="7445559" y="-543428"/>
            <a:ext cx="4050600" cy="3935693"/>
            <a:chOff x="9061362" y="109664"/>
            <a:chExt cx="4642176" cy="4669483"/>
          </a:xfrm>
        </p:grpSpPr>
        <p:sp>
          <p:nvSpPr>
            <p:cNvPr id="4" name="Freeform 4"/>
            <p:cNvSpPr/>
            <p:nvPr/>
          </p:nvSpPr>
          <p:spPr>
            <a:xfrm rot="1161473" flipH="1">
              <a:off x="9061362" y="109664"/>
              <a:ext cx="4642176" cy="4669483"/>
            </a:xfrm>
            <a:custGeom>
              <a:avLst/>
              <a:gdLst/>
              <a:ahLst/>
              <a:cxnLst/>
              <a:rect l="l" t="t" r="r" b="b"/>
              <a:pathLst>
                <a:path w="4642176" h="4669483">
                  <a:moveTo>
                    <a:pt x="4642176" y="0"/>
                  </a:moveTo>
                  <a:lnTo>
                    <a:pt x="0" y="0"/>
                  </a:lnTo>
                  <a:lnTo>
                    <a:pt x="0" y="4669483"/>
                  </a:lnTo>
                  <a:lnTo>
                    <a:pt x="4642176" y="4669483"/>
                  </a:lnTo>
                  <a:lnTo>
                    <a:pt x="4642176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 rot="580965">
              <a:off x="9569386" y="2064029"/>
              <a:ext cx="3626129" cy="760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3"/>
                </a:lnSpc>
              </a:pPr>
              <a:r>
                <a:rPr lang="en-US" sz="4000" dirty="0">
                  <a:solidFill>
                    <a:srgbClr val="000000"/>
                  </a:solidFill>
                  <a:latin typeface="Dekko"/>
                </a:rPr>
                <a:t>JavaScript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C6A14E-5C7A-3E0E-96B0-B873428F0D6A}"/>
              </a:ext>
            </a:extLst>
          </p:cNvPr>
          <p:cNvGrpSpPr/>
          <p:nvPr/>
        </p:nvGrpSpPr>
        <p:grpSpPr>
          <a:xfrm>
            <a:off x="12189372" y="-419100"/>
            <a:ext cx="6117281" cy="6154554"/>
            <a:chOff x="13289232" y="0"/>
            <a:chExt cx="6011145" cy="5993645"/>
          </a:xfrm>
        </p:grpSpPr>
        <p:sp>
          <p:nvSpPr>
            <p:cNvPr id="9" name="Freeform 9"/>
            <p:cNvSpPr/>
            <p:nvPr/>
          </p:nvSpPr>
          <p:spPr>
            <a:xfrm>
              <a:off x="13289232" y="0"/>
              <a:ext cx="6011145" cy="5993645"/>
            </a:xfrm>
            <a:custGeom>
              <a:avLst/>
              <a:gdLst/>
              <a:ahLst/>
              <a:cxnLst/>
              <a:rect l="l" t="t" r="r" b="b"/>
              <a:pathLst>
                <a:path w="6011145" h="5993645">
                  <a:moveTo>
                    <a:pt x="0" y="0"/>
                  </a:moveTo>
                  <a:lnTo>
                    <a:pt x="6011144" y="0"/>
                  </a:lnTo>
                  <a:lnTo>
                    <a:pt x="6011144" y="5993645"/>
                  </a:lnTo>
                  <a:lnTo>
                    <a:pt x="0" y="59936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 rot="609982">
              <a:off x="14248012" y="2714867"/>
              <a:ext cx="3841155" cy="8055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5"/>
                </a:lnSpc>
              </a:pPr>
              <a:r>
                <a:rPr lang="en-US" sz="8000" dirty="0">
                  <a:solidFill>
                    <a:srgbClr val="000000"/>
                  </a:solidFill>
                  <a:latin typeface="Dekko"/>
                </a:rPr>
                <a:t>Java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3338E10-5B52-7ED0-E841-794FC1D72323}"/>
              </a:ext>
            </a:extLst>
          </p:cNvPr>
          <p:cNvGrpSpPr/>
          <p:nvPr/>
        </p:nvGrpSpPr>
        <p:grpSpPr>
          <a:xfrm>
            <a:off x="1094975" y="-282379"/>
            <a:ext cx="4801855" cy="4577828"/>
            <a:chOff x="-532289" y="298528"/>
            <a:chExt cx="5107357" cy="5137400"/>
          </a:xfrm>
        </p:grpSpPr>
        <p:sp>
          <p:nvSpPr>
            <p:cNvPr id="3" name="Freeform 3"/>
            <p:cNvSpPr/>
            <p:nvPr/>
          </p:nvSpPr>
          <p:spPr>
            <a:xfrm rot="1106722" flipH="1">
              <a:off x="-532289" y="298528"/>
              <a:ext cx="5107357" cy="5137400"/>
            </a:xfrm>
            <a:custGeom>
              <a:avLst/>
              <a:gdLst/>
              <a:ahLst/>
              <a:cxnLst/>
              <a:rect l="l" t="t" r="r" b="b"/>
              <a:pathLst>
                <a:path w="5107357" h="5137400">
                  <a:moveTo>
                    <a:pt x="5107357" y="0"/>
                  </a:moveTo>
                  <a:lnTo>
                    <a:pt x="0" y="0"/>
                  </a:lnTo>
                  <a:lnTo>
                    <a:pt x="0" y="5137400"/>
                  </a:lnTo>
                  <a:lnTo>
                    <a:pt x="5107357" y="5137400"/>
                  </a:lnTo>
                  <a:lnTo>
                    <a:pt x="5107357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 rot="580965">
              <a:off x="-29750" y="2750765"/>
              <a:ext cx="4127723" cy="807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43"/>
                </a:lnSpc>
              </a:pPr>
              <a:r>
                <a:rPr lang="en-US" sz="7200" dirty="0">
                  <a:solidFill>
                    <a:srgbClr val="000000"/>
                  </a:solidFill>
                  <a:latin typeface="Dekko"/>
                </a:rPr>
                <a:t>C++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74D3A8-0210-280E-77EE-18768EE51273}"/>
              </a:ext>
            </a:extLst>
          </p:cNvPr>
          <p:cNvGrpSpPr/>
          <p:nvPr/>
        </p:nvGrpSpPr>
        <p:grpSpPr>
          <a:xfrm>
            <a:off x="-316235" y="3011674"/>
            <a:ext cx="5705231" cy="4941482"/>
            <a:chOff x="4585278" y="788544"/>
            <a:chExt cx="4677617" cy="4663999"/>
          </a:xfrm>
        </p:grpSpPr>
        <p:sp>
          <p:nvSpPr>
            <p:cNvPr id="6" name="Freeform 6"/>
            <p:cNvSpPr/>
            <p:nvPr/>
          </p:nvSpPr>
          <p:spPr>
            <a:xfrm rot="-1200297">
              <a:off x="4585278" y="788544"/>
              <a:ext cx="4677617" cy="4663999"/>
            </a:xfrm>
            <a:custGeom>
              <a:avLst/>
              <a:gdLst/>
              <a:ahLst/>
              <a:cxnLst/>
              <a:rect l="l" t="t" r="r" b="b"/>
              <a:pathLst>
                <a:path w="4677617" h="4663999">
                  <a:moveTo>
                    <a:pt x="0" y="0"/>
                  </a:moveTo>
                  <a:lnTo>
                    <a:pt x="4677617" y="0"/>
                  </a:lnTo>
                  <a:lnTo>
                    <a:pt x="4677617" y="4664000"/>
                  </a:lnTo>
                  <a:lnTo>
                    <a:pt x="0" y="466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 rot="21049502">
              <a:off x="5127128" y="3008915"/>
              <a:ext cx="3706705" cy="982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5"/>
                </a:lnSpc>
              </a:pPr>
              <a:r>
                <a:rPr lang="en-US" sz="8800" dirty="0">
                  <a:solidFill>
                    <a:srgbClr val="000000"/>
                  </a:solidFill>
                  <a:latin typeface="Dekko"/>
                </a:rPr>
                <a:t>C#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9033E1-0862-88B0-131D-595E372D6DC9}"/>
              </a:ext>
            </a:extLst>
          </p:cNvPr>
          <p:cNvGrpSpPr/>
          <p:nvPr/>
        </p:nvGrpSpPr>
        <p:grpSpPr>
          <a:xfrm>
            <a:off x="1604391" y="6754620"/>
            <a:ext cx="4982716" cy="4817454"/>
            <a:chOff x="463870" y="5228024"/>
            <a:chExt cx="5641683" cy="5625259"/>
          </a:xfrm>
        </p:grpSpPr>
        <p:sp>
          <p:nvSpPr>
            <p:cNvPr id="7" name="Freeform 7"/>
            <p:cNvSpPr/>
            <p:nvPr/>
          </p:nvSpPr>
          <p:spPr>
            <a:xfrm rot="-86635">
              <a:off x="463870" y="5228024"/>
              <a:ext cx="5641683" cy="5625259"/>
            </a:xfrm>
            <a:custGeom>
              <a:avLst/>
              <a:gdLst/>
              <a:ahLst/>
              <a:cxnLst/>
              <a:rect l="l" t="t" r="r" b="b"/>
              <a:pathLst>
                <a:path w="5641683" h="5625259">
                  <a:moveTo>
                    <a:pt x="0" y="0"/>
                  </a:moveTo>
                  <a:lnTo>
                    <a:pt x="5641684" y="0"/>
                  </a:lnTo>
                  <a:lnTo>
                    <a:pt x="5641684" y="5625259"/>
                  </a:lnTo>
                  <a:lnTo>
                    <a:pt x="0" y="5625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 rot="609222">
              <a:off x="1056788" y="7821276"/>
              <a:ext cx="4455845" cy="965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5"/>
                </a:lnSpc>
              </a:pPr>
              <a:r>
                <a:rPr lang="en-US" sz="8000" dirty="0">
                  <a:solidFill>
                    <a:srgbClr val="000000"/>
                  </a:solidFill>
                  <a:latin typeface="Dekko"/>
                </a:rPr>
                <a:t>Python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E792558-7F04-BCA1-3ED1-BB647CC89A13}"/>
              </a:ext>
            </a:extLst>
          </p:cNvPr>
          <p:cNvGrpSpPr/>
          <p:nvPr/>
        </p:nvGrpSpPr>
        <p:grpSpPr>
          <a:xfrm>
            <a:off x="13630597" y="5993045"/>
            <a:ext cx="4657403" cy="4817454"/>
            <a:chOff x="13285793" y="5589258"/>
            <a:chExt cx="4874119" cy="4902790"/>
          </a:xfrm>
        </p:grpSpPr>
        <p:sp>
          <p:nvSpPr>
            <p:cNvPr id="8" name="Freeform 8"/>
            <p:cNvSpPr/>
            <p:nvPr/>
          </p:nvSpPr>
          <p:spPr>
            <a:xfrm rot="253273" flipH="1">
              <a:off x="13285793" y="5589258"/>
              <a:ext cx="4874119" cy="4902790"/>
            </a:xfrm>
            <a:custGeom>
              <a:avLst/>
              <a:gdLst/>
              <a:ahLst/>
              <a:cxnLst/>
              <a:rect l="l" t="t" r="r" b="b"/>
              <a:pathLst>
                <a:path w="4874119" h="4902790">
                  <a:moveTo>
                    <a:pt x="4874119" y="0"/>
                  </a:moveTo>
                  <a:lnTo>
                    <a:pt x="0" y="0"/>
                  </a:lnTo>
                  <a:lnTo>
                    <a:pt x="0" y="4902790"/>
                  </a:lnTo>
                  <a:lnTo>
                    <a:pt x="4874119" y="4902790"/>
                  </a:lnTo>
                  <a:lnTo>
                    <a:pt x="4874119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 rot="21305021">
              <a:off x="13711869" y="7810552"/>
              <a:ext cx="4021967" cy="841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5"/>
                </a:lnSpc>
              </a:pPr>
              <a:r>
                <a:rPr lang="en-US" sz="8000" dirty="0">
                  <a:solidFill>
                    <a:srgbClr val="000000"/>
                  </a:solidFill>
                  <a:latin typeface="Dekko"/>
                </a:rPr>
                <a:t>Perl 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C85D916-452C-7F40-BE5D-91172BB5CAF5}"/>
              </a:ext>
            </a:extLst>
          </p:cNvPr>
          <p:cNvGrpSpPr/>
          <p:nvPr/>
        </p:nvGrpSpPr>
        <p:grpSpPr>
          <a:xfrm>
            <a:off x="6432359" y="2496681"/>
            <a:ext cx="5696325" cy="5580070"/>
            <a:chOff x="8917023" y="2652028"/>
            <a:chExt cx="6730844" cy="6770437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24C9C462-DBCF-83C4-3FAA-0DB28121149D}"/>
                </a:ext>
              </a:extLst>
            </p:cNvPr>
            <p:cNvSpPr/>
            <p:nvPr/>
          </p:nvSpPr>
          <p:spPr>
            <a:xfrm rot="21524367" flipH="1">
              <a:off x="8917023" y="2652028"/>
              <a:ext cx="6730844" cy="6770437"/>
            </a:xfrm>
            <a:custGeom>
              <a:avLst/>
              <a:gdLst/>
              <a:ahLst/>
              <a:cxnLst/>
              <a:rect l="l" t="t" r="r" b="b"/>
              <a:pathLst>
                <a:path w="6730844" h="6770437">
                  <a:moveTo>
                    <a:pt x="6730844" y="0"/>
                  </a:moveTo>
                  <a:lnTo>
                    <a:pt x="0" y="0"/>
                  </a:lnTo>
                  <a:lnTo>
                    <a:pt x="0" y="6770437"/>
                  </a:lnTo>
                  <a:lnTo>
                    <a:pt x="6730844" y="6770437"/>
                  </a:lnTo>
                  <a:lnTo>
                    <a:pt x="6730844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9118208-4C53-63BA-F533-CAE56CCB0FBD}"/>
                </a:ext>
              </a:extLst>
            </p:cNvPr>
            <p:cNvSpPr/>
            <p:nvPr/>
          </p:nvSpPr>
          <p:spPr>
            <a:xfrm rot="20905751">
              <a:off x="9312954" y="4458239"/>
              <a:ext cx="5938981" cy="289424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ts val="5480"/>
                </a:lnSpc>
                <a:spcBef>
                  <a:spcPct val="0"/>
                </a:spcBef>
              </a:pPr>
              <a:r>
                <a:rPr lang="en-US" sz="4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Dekko"/>
                </a:rPr>
                <a:t>Programming Languages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F24E25D-010F-DBE0-6184-5D4D21FEDA2B}"/>
              </a:ext>
            </a:extLst>
          </p:cNvPr>
          <p:cNvGrpSpPr/>
          <p:nvPr/>
        </p:nvGrpSpPr>
        <p:grpSpPr>
          <a:xfrm>
            <a:off x="7951731" y="7090663"/>
            <a:ext cx="5394713" cy="4708074"/>
            <a:chOff x="7159800" y="5248168"/>
            <a:chExt cx="5394713" cy="4708074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84F97579-EA81-241D-37D6-02D7AF8C1014}"/>
                </a:ext>
              </a:extLst>
            </p:cNvPr>
            <p:cNvSpPr/>
            <p:nvPr/>
          </p:nvSpPr>
          <p:spPr>
            <a:xfrm rot="-75633" flipH="1">
              <a:off x="7301314" y="5248168"/>
              <a:ext cx="5023805" cy="4708074"/>
            </a:xfrm>
            <a:custGeom>
              <a:avLst/>
              <a:gdLst/>
              <a:ahLst/>
              <a:cxnLst/>
              <a:rect l="l" t="t" r="r" b="b"/>
              <a:pathLst>
                <a:path w="6730844" h="6770437">
                  <a:moveTo>
                    <a:pt x="6730844" y="0"/>
                  </a:moveTo>
                  <a:lnTo>
                    <a:pt x="0" y="0"/>
                  </a:lnTo>
                  <a:lnTo>
                    <a:pt x="0" y="6770437"/>
                  </a:lnTo>
                  <a:lnTo>
                    <a:pt x="6730844" y="6770437"/>
                  </a:lnTo>
                  <a:lnTo>
                    <a:pt x="6730844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14">
              <a:extLst>
                <a:ext uri="{FF2B5EF4-FFF2-40B4-BE49-F238E27FC236}">
                  <a16:creationId xmlns:a16="http://schemas.microsoft.com/office/drawing/2014/main" id="{F3A8A869-1B09-72BA-0F66-C04B83D13EB3}"/>
                </a:ext>
              </a:extLst>
            </p:cNvPr>
            <p:cNvSpPr txBox="1"/>
            <p:nvPr/>
          </p:nvSpPr>
          <p:spPr>
            <a:xfrm rot="20911297">
              <a:off x="7159800" y="7274639"/>
              <a:ext cx="5394713" cy="888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75"/>
                </a:lnSpc>
              </a:pPr>
              <a:r>
                <a:rPr lang="en-US" sz="6600" dirty="0">
                  <a:solidFill>
                    <a:srgbClr val="000000"/>
                  </a:solidFill>
                  <a:latin typeface="Dekko"/>
                </a:rPr>
                <a:t>PHP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DF0242-679A-1126-173D-E6590671D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11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954523" y="3936753"/>
            <a:ext cx="7189477" cy="5321547"/>
          </a:xfrm>
          <a:custGeom>
            <a:avLst/>
            <a:gdLst/>
            <a:ahLst/>
            <a:cxnLst/>
            <a:rect l="l" t="t" r="r" b="b"/>
            <a:pathLst>
              <a:path w="7189477" h="5321547">
                <a:moveTo>
                  <a:pt x="0" y="0"/>
                </a:moveTo>
                <a:lnTo>
                  <a:pt x="7189477" y="0"/>
                </a:lnTo>
                <a:lnTo>
                  <a:pt x="7189477" y="5321547"/>
                </a:lnTo>
                <a:lnTo>
                  <a:pt x="0" y="5321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866083" y="3803403"/>
            <a:ext cx="736079" cy="734827"/>
          </a:xfrm>
          <a:custGeom>
            <a:avLst/>
            <a:gdLst/>
            <a:ahLst/>
            <a:cxnLst/>
            <a:rect l="l" t="t" r="r" b="b"/>
            <a:pathLst>
              <a:path w="736079" h="734827">
                <a:moveTo>
                  <a:pt x="0" y="0"/>
                </a:moveTo>
                <a:lnTo>
                  <a:pt x="736079" y="0"/>
                </a:lnTo>
                <a:lnTo>
                  <a:pt x="736079" y="734827"/>
                </a:lnTo>
                <a:lnTo>
                  <a:pt x="0" y="7348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338028" y="4003428"/>
            <a:ext cx="7189477" cy="5321547"/>
          </a:xfrm>
          <a:custGeom>
            <a:avLst/>
            <a:gdLst/>
            <a:ahLst/>
            <a:cxnLst/>
            <a:rect l="l" t="t" r="r" b="b"/>
            <a:pathLst>
              <a:path w="7189477" h="5321547">
                <a:moveTo>
                  <a:pt x="0" y="0"/>
                </a:moveTo>
                <a:lnTo>
                  <a:pt x="7189477" y="0"/>
                </a:lnTo>
                <a:lnTo>
                  <a:pt x="7189477" y="5321547"/>
                </a:lnTo>
                <a:lnTo>
                  <a:pt x="0" y="5321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49588" y="3870078"/>
            <a:ext cx="736079" cy="734827"/>
          </a:xfrm>
          <a:custGeom>
            <a:avLst/>
            <a:gdLst/>
            <a:ahLst/>
            <a:cxnLst/>
            <a:rect l="l" t="t" r="r" b="b"/>
            <a:pathLst>
              <a:path w="736079" h="734827">
                <a:moveTo>
                  <a:pt x="0" y="0"/>
                </a:moveTo>
                <a:lnTo>
                  <a:pt x="736079" y="0"/>
                </a:lnTo>
                <a:lnTo>
                  <a:pt x="736079" y="734827"/>
                </a:lnTo>
                <a:lnTo>
                  <a:pt x="0" y="7348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29631">
            <a:off x="3641029" y="4548420"/>
            <a:ext cx="4620611" cy="1318974"/>
          </a:xfrm>
          <a:custGeom>
            <a:avLst/>
            <a:gdLst/>
            <a:ahLst/>
            <a:cxnLst/>
            <a:rect l="l" t="t" r="r" b="b"/>
            <a:pathLst>
              <a:path w="4620611" h="1318974">
                <a:moveTo>
                  <a:pt x="0" y="0"/>
                </a:moveTo>
                <a:lnTo>
                  <a:pt x="4620611" y="0"/>
                </a:lnTo>
                <a:lnTo>
                  <a:pt x="4620611" y="1318974"/>
                </a:lnTo>
                <a:lnTo>
                  <a:pt x="0" y="1318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610007" y="6325611"/>
            <a:ext cx="5417116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2"/>
              </a:lnSpc>
            </a:pPr>
            <a:r>
              <a:rPr lang="en-US" sz="2800" b="0" i="0" dirty="0">
                <a:solidFill>
                  <a:srgbClr val="000000"/>
                </a:solidFill>
                <a:effectLst/>
                <a:latin typeface="Libre Franklin" pitchFamily="2" charset="0"/>
              </a:rPr>
              <a:t>Java, Python, PHP, Perl, C#, JavaScript, etc.</a:t>
            </a:r>
            <a:endParaRPr lang="en-US" sz="2574" dirty="0">
              <a:solidFill>
                <a:srgbClr val="000000"/>
              </a:solidFill>
              <a:latin typeface="Dekko"/>
            </a:endParaRPr>
          </a:p>
        </p:txBody>
      </p:sp>
      <p:sp>
        <p:nvSpPr>
          <p:cNvPr id="9" name="Freeform 9"/>
          <p:cNvSpPr/>
          <p:nvPr/>
        </p:nvSpPr>
        <p:spPr>
          <a:xfrm rot="229631">
            <a:off x="11044055" y="4548420"/>
            <a:ext cx="4620611" cy="1318974"/>
          </a:xfrm>
          <a:custGeom>
            <a:avLst/>
            <a:gdLst/>
            <a:ahLst/>
            <a:cxnLst/>
            <a:rect l="l" t="t" r="r" b="b"/>
            <a:pathLst>
              <a:path w="4620611" h="1318974">
                <a:moveTo>
                  <a:pt x="0" y="0"/>
                </a:moveTo>
                <a:lnTo>
                  <a:pt x="4620611" y="0"/>
                </a:lnTo>
                <a:lnTo>
                  <a:pt x="4620611" y="1318974"/>
                </a:lnTo>
                <a:lnTo>
                  <a:pt x="0" y="1318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0433217" y="4522505"/>
            <a:ext cx="5842287" cy="1142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3"/>
              </a:lnSpc>
              <a:spcBef>
                <a:spcPct val="0"/>
              </a:spcBef>
            </a:pPr>
            <a:r>
              <a:rPr lang="en-US" sz="6031">
                <a:solidFill>
                  <a:srgbClr val="000000"/>
                </a:solidFill>
                <a:latin typeface="Ballpoint"/>
              </a:rPr>
              <a:t>High level</a:t>
            </a:r>
          </a:p>
        </p:txBody>
      </p:sp>
      <p:sp>
        <p:nvSpPr>
          <p:cNvPr id="11" name="Freeform 11"/>
          <p:cNvSpPr/>
          <p:nvPr/>
        </p:nvSpPr>
        <p:spPr>
          <a:xfrm>
            <a:off x="1224554" y="722084"/>
            <a:ext cx="1687808" cy="2163857"/>
          </a:xfrm>
          <a:custGeom>
            <a:avLst/>
            <a:gdLst/>
            <a:ahLst/>
            <a:cxnLst/>
            <a:rect l="l" t="t" r="r" b="b"/>
            <a:pathLst>
              <a:path w="1687808" h="2163857">
                <a:moveTo>
                  <a:pt x="0" y="0"/>
                </a:moveTo>
                <a:lnTo>
                  <a:pt x="1687808" y="0"/>
                </a:lnTo>
                <a:lnTo>
                  <a:pt x="1687808" y="2163857"/>
                </a:lnTo>
                <a:lnTo>
                  <a:pt x="0" y="21638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062918" y="1441203"/>
            <a:ext cx="1200773" cy="2057400"/>
          </a:xfrm>
          <a:custGeom>
            <a:avLst/>
            <a:gdLst/>
            <a:ahLst/>
            <a:cxnLst/>
            <a:rect l="l" t="t" r="r" b="b"/>
            <a:pathLst>
              <a:path w="1200773" h="2057400">
                <a:moveTo>
                  <a:pt x="0" y="0"/>
                </a:moveTo>
                <a:lnTo>
                  <a:pt x="1200774" y="0"/>
                </a:lnTo>
                <a:lnTo>
                  <a:pt x="120077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3100772" y="6325611"/>
            <a:ext cx="5417116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2"/>
              </a:lnSpc>
            </a:pPr>
            <a:r>
              <a:rPr lang="en-US" sz="2800" b="0" i="0" dirty="0">
                <a:solidFill>
                  <a:srgbClr val="000000"/>
                </a:solidFill>
                <a:effectLst/>
                <a:latin typeface="Libre Franklin" panose="020F0502020204030204" pitchFamily="2" charset="0"/>
              </a:rPr>
              <a:t>Machine Code and Assembly Language.</a:t>
            </a:r>
            <a:endParaRPr lang="en-US" sz="2574" dirty="0">
              <a:solidFill>
                <a:srgbClr val="000000"/>
              </a:solidFill>
              <a:latin typeface="Dekk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912362" y="4522505"/>
            <a:ext cx="5793936" cy="1142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3"/>
              </a:lnSpc>
              <a:spcBef>
                <a:spcPct val="0"/>
              </a:spcBef>
            </a:pPr>
            <a:r>
              <a:rPr lang="en-US" sz="6031">
                <a:solidFill>
                  <a:srgbClr val="000000"/>
                </a:solidFill>
                <a:latin typeface="Ballpoint"/>
              </a:rPr>
              <a:t>Low level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02E6A8-3F18-F119-36A7-68D0DF606EA5}"/>
              </a:ext>
            </a:extLst>
          </p:cNvPr>
          <p:cNvSpPr/>
          <p:nvPr/>
        </p:nvSpPr>
        <p:spPr>
          <a:xfrm>
            <a:off x="3100772" y="722084"/>
            <a:ext cx="12602761" cy="21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r>
              <a:rPr lang="en-US" sz="13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Programming levels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160075" y="-2369405"/>
            <a:ext cx="11967851" cy="15025812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f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88A93F0-C8C7-24FD-597D-4E19D35EBD96}"/>
              </a:ext>
            </a:extLst>
          </p:cNvPr>
          <p:cNvSpPr/>
          <p:nvPr/>
        </p:nvSpPr>
        <p:spPr>
          <a:xfrm>
            <a:off x="3332059" y="723900"/>
            <a:ext cx="11679341" cy="1738783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4420"/>
              </a:lnSpc>
              <a:spcBef>
                <a:spcPct val="0"/>
              </a:spcBef>
            </a:pPr>
            <a:r>
              <a:rPr lang="en-US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What is extensions ?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C975624-5D4C-07A0-D818-807F8AF029A3}"/>
              </a:ext>
            </a:extLst>
          </p:cNvPr>
          <p:cNvSpPr/>
          <p:nvPr/>
        </p:nvSpPr>
        <p:spPr>
          <a:xfrm>
            <a:off x="4495800" y="2933700"/>
            <a:ext cx="9906000" cy="190500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File.jpg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D00713-0593-1F89-3409-1D10B6F3A1B3}"/>
              </a:ext>
            </a:extLst>
          </p:cNvPr>
          <p:cNvCxnSpPr/>
          <p:nvPr/>
        </p:nvCxnSpPr>
        <p:spPr>
          <a:xfrm flipV="1">
            <a:off x="7391400" y="4381500"/>
            <a:ext cx="914400" cy="1981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324A4B-FFAE-278B-EE7D-0DD7F9B3DFDA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9448800" y="4378036"/>
            <a:ext cx="90064" cy="30245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66E2AD-1CC2-931B-6FC6-878E9AD3BA98}"/>
              </a:ext>
            </a:extLst>
          </p:cNvPr>
          <p:cNvCxnSpPr>
            <a:cxnSpLocks/>
          </p:cNvCxnSpPr>
          <p:nvPr/>
        </p:nvCxnSpPr>
        <p:spPr>
          <a:xfrm flipH="1" flipV="1">
            <a:off x="10820400" y="4403536"/>
            <a:ext cx="1143000" cy="19591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BD4BC52-5A79-7C50-EFBE-3A1FA66736E7}"/>
              </a:ext>
            </a:extLst>
          </p:cNvPr>
          <p:cNvSpPr/>
          <p:nvPr/>
        </p:nvSpPr>
        <p:spPr>
          <a:xfrm>
            <a:off x="5638800" y="6134100"/>
            <a:ext cx="2362200" cy="10668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File name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6A1B27-0725-F846-8E91-76C613C0FBEE}"/>
              </a:ext>
            </a:extLst>
          </p:cNvPr>
          <p:cNvSpPr/>
          <p:nvPr/>
        </p:nvSpPr>
        <p:spPr>
          <a:xfrm>
            <a:off x="8039100" y="7402590"/>
            <a:ext cx="2819400" cy="1066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Dot to separate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40BD55-ED0A-2375-8182-18AD1CF6FE24}"/>
              </a:ext>
            </a:extLst>
          </p:cNvPr>
          <p:cNvSpPr/>
          <p:nvPr/>
        </p:nvSpPr>
        <p:spPr>
          <a:xfrm>
            <a:off x="11049000" y="6370027"/>
            <a:ext cx="2362200" cy="1066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extension</a:t>
            </a:r>
          </a:p>
        </p:txBody>
      </p:sp>
    </p:spTree>
    <p:extLst>
      <p:ext uri="{BB962C8B-B14F-4D97-AF65-F5344CB8AC3E}">
        <p14:creationId xmlns:p14="http://schemas.microsoft.com/office/powerpoint/2010/main" val="2283859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5E373D9-3C79-C408-E551-4A71C53131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748697"/>
              </p:ext>
            </p:extLst>
          </p:nvPr>
        </p:nvGraphicFramePr>
        <p:xfrm>
          <a:off x="495298" y="361265"/>
          <a:ext cx="17297403" cy="51632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5801">
                  <a:extLst>
                    <a:ext uri="{9D8B030D-6E8A-4147-A177-3AD203B41FA5}">
                      <a16:colId xmlns:a16="http://schemas.microsoft.com/office/drawing/2014/main" val="4180751638"/>
                    </a:ext>
                  </a:extLst>
                </a:gridCol>
                <a:gridCol w="5765801">
                  <a:extLst>
                    <a:ext uri="{9D8B030D-6E8A-4147-A177-3AD203B41FA5}">
                      <a16:colId xmlns:a16="http://schemas.microsoft.com/office/drawing/2014/main" val="399377787"/>
                    </a:ext>
                  </a:extLst>
                </a:gridCol>
                <a:gridCol w="5765801">
                  <a:extLst>
                    <a:ext uri="{9D8B030D-6E8A-4147-A177-3AD203B41FA5}">
                      <a16:colId xmlns:a16="http://schemas.microsoft.com/office/drawing/2014/main" val="1781742794"/>
                    </a:ext>
                  </a:extLst>
                </a:gridCol>
              </a:tblGrid>
              <a:tr h="1073189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Machine language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4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 level (Assembly)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4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High level (C++)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557094"/>
                  </a:ext>
                </a:extLst>
              </a:tr>
              <a:tr h="409004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679586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2D39A65-A969-E921-416E-616491B69288}"/>
              </a:ext>
            </a:extLst>
          </p:cNvPr>
          <p:cNvSpPr txBox="1"/>
          <p:nvPr/>
        </p:nvSpPr>
        <p:spPr>
          <a:xfrm>
            <a:off x="6381749" y="2781300"/>
            <a:ext cx="5524500" cy="15696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mov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edx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CC6666"/>
                </a:solidFill>
                <a:effectLst/>
                <a:latin typeface="Consolas" panose="020B0609020204030204" pitchFamily="49" charset="0"/>
              </a:rPr>
              <a:t>DWORD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CC6666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rbp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mov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eax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CC6666"/>
                </a:solidFill>
                <a:effectLst/>
                <a:latin typeface="Consolas" panose="020B0609020204030204" pitchFamily="49" charset="0"/>
              </a:rPr>
              <a:t>DWORD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CC6666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rbp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2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eax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edx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mov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2400" b="0" dirty="0">
                <a:solidFill>
                  <a:srgbClr val="CC6666"/>
                </a:solidFill>
                <a:effectLst/>
                <a:latin typeface="Consolas" panose="020B0609020204030204" pitchFamily="49" charset="0"/>
              </a:rPr>
              <a:t>DWORD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CC6666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rbp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sz="2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eax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9DFD31-9452-7B09-C4C0-182627A77E95}"/>
              </a:ext>
            </a:extLst>
          </p:cNvPr>
          <p:cNvSpPr txBox="1"/>
          <p:nvPr/>
        </p:nvSpPr>
        <p:spPr>
          <a:xfrm>
            <a:off x="12437879" y="3104465"/>
            <a:ext cx="4876800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>
            <a:defPPr>
              <a:defRPr lang="en-US"/>
            </a:defPPr>
            <a:lvl1pPr>
              <a:defRPr sz="2400" b="0">
                <a:solidFill>
                  <a:srgbClr val="569CD6"/>
                </a:solidFill>
                <a:effectLst/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sz="5400" dirty="0"/>
              <a:t>z = x + y;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81129C-58FA-375E-59F1-F96E73B34819}"/>
              </a:ext>
            </a:extLst>
          </p:cNvPr>
          <p:cNvSpPr txBox="1"/>
          <p:nvPr/>
        </p:nvSpPr>
        <p:spPr>
          <a:xfrm>
            <a:off x="919713" y="2411968"/>
            <a:ext cx="4930406" cy="23083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>
            <a:defPPr>
              <a:defRPr lang="en-US"/>
            </a:defPPr>
            <a:lvl1pPr>
              <a:defRPr sz="2400" b="0">
                <a:solidFill>
                  <a:srgbClr val="569CD6"/>
                </a:solidFill>
                <a:effectLst/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100010110001010111111100111111111111111111111111101000011111100011111111111111111111111100000001110100001010001111110100111111111111111111111111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A131DCA-B9B9-C8DF-C2FF-FBF5836A2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350" y="5620435"/>
            <a:ext cx="43053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64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65E50E-1A32-A06C-AB94-17E240B73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00" y="0"/>
            <a:ext cx="3847989" cy="1026130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8CD2C2A-646C-311F-E1E9-31D75FB1D8B0}"/>
              </a:ext>
            </a:extLst>
          </p:cNvPr>
          <p:cNvSpPr/>
          <p:nvPr/>
        </p:nvSpPr>
        <p:spPr>
          <a:xfrm>
            <a:off x="1219200" y="2247900"/>
            <a:ext cx="11277600" cy="5791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But what is different between high level languages ?</a:t>
            </a:r>
          </a:p>
        </p:txBody>
      </p:sp>
    </p:spTree>
    <p:extLst>
      <p:ext uri="{BB962C8B-B14F-4D97-AF65-F5344CB8AC3E}">
        <p14:creationId xmlns:p14="http://schemas.microsoft.com/office/powerpoint/2010/main" val="3327059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0FDC2A-9FE7-AF53-6BBC-728C14F49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8384" y="-886"/>
            <a:ext cx="3330416" cy="10287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7D53847-5302-E04C-5E5C-3C3833A88E4D}"/>
              </a:ext>
            </a:extLst>
          </p:cNvPr>
          <p:cNvSpPr/>
          <p:nvPr/>
        </p:nvSpPr>
        <p:spPr>
          <a:xfrm>
            <a:off x="1089184" y="762000"/>
            <a:ext cx="12649200" cy="87630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sz="3200" b="1" dirty="0"/>
              <a:t>In brief expression there is two main types of high level languages</a:t>
            </a:r>
          </a:p>
          <a:p>
            <a:pPr algn="ctr">
              <a:lnSpc>
                <a:spcPct val="150000"/>
              </a:lnSpc>
            </a:pPr>
            <a:endParaRPr lang="en-US" sz="28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b="1" dirty="0"/>
              <a:t>Scripting languages (interpreted)</a:t>
            </a:r>
            <a:br>
              <a:rPr lang="en-US" sz="2800" b="1" dirty="0"/>
            </a:br>
            <a:r>
              <a:rPr lang="en-US" sz="2800" dirty="0"/>
              <a:t>    </a:t>
            </a:r>
            <a:r>
              <a:rPr lang="en-AU" altLang="ar-EG" sz="2800" dirty="0"/>
              <a:t>sets of instructions that automate tasks that would otherwise be performed manually by a human.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b="1" dirty="0"/>
              <a:t>Compiled languages </a:t>
            </a:r>
            <a:br>
              <a:rPr lang="en-US" sz="2800" dirty="0"/>
            </a:br>
            <a:r>
              <a:rPr lang="en-US" sz="2800" dirty="0"/>
              <a:t>    </a:t>
            </a:r>
            <a:r>
              <a:rPr lang="en-AU" altLang="ar-EG" sz="2800" dirty="0"/>
              <a:t>need to be compiled before running and instruct the computer to perform tasks/calculations, including how to perform them (although if you're using a high-level language the low level instructions are hidden in the syntax).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37687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76154">
            <a:off x="1971509" y="-2598823"/>
            <a:ext cx="14344983" cy="18219679"/>
          </a:xfrm>
          <a:custGeom>
            <a:avLst/>
            <a:gdLst/>
            <a:ahLst/>
            <a:cxnLst/>
            <a:rect l="l" t="t" r="r" b="b"/>
            <a:pathLst>
              <a:path w="14344983" h="18219679">
                <a:moveTo>
                  <a:pt x="0" y="0"/>
                </a:moveTo>
                <a:lnTo>
                  <a:pt x="14344984" y="0"/>
                </a:lnTo>
                <a:lnTo>
                  <a:pt x="14344984" y="18219678"/>
                </a:lnTo>
                <a:lnTo>
                  <a:pt x="0" y="18219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31805">
            <a:off x="3670007" y="4555248"/>
            <a:ext cx="948602" cy="1014823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/>
            <a:r>
              <a:rPr lang="en-US" sz="4000" dirty="0"/>
              <a:t>1</a:t>
            </a:r>
          </a:p>
        </p:txBody>
      </p:sp>
      <p:sp>
        <p:nvSpPr>
          <p:cNvPr id="10" name="Freeform 10"/>
          <p:cNvSpPr/>
          <p:nvPr/>
        </p:nvSpPr>
        <p:spPr>
          <a:xfrm>
            <a:off x="2541580" y="2041889"/>
            <a:ext cx="1389707" cy="1781676"/>
          </a:xfrm>
          <a:custGeom>
            <a:avLst/>
            <a:gdLst/>
            <a:ahLst/>
            <a:cxnLst/>
            <a:rect l="l" t="t" r="r" b="b"/>
            <a:pathLst>
              <a:path w="1389707" h="1781676">
                <a:moveTo>
                  <a:pt x="0" y="0"/>
                </a:moveTo>
                <a:lnTo>
                  <a:pt x="1389707" y="0"/>
                </a:lnTo>
                <a:lnTo>
                  <a:pt x="1389707" y="1781676"/>
                </a:lnTo>
                <a:lnTo>
                  <a:pt x="0" y="178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5994156" y="2017418"/>
            <a:ext cx="6299688" cy="2519875"/>
          </a:xfrm>
          <a:custGeom>
            <a:avLst/>
            <a:gdLst/>
            <a:ahLst/>
            <a:cxnLst/>
            <a:rect l="l" t="t" r="r" b="b"/>
            <a:pathLst>
              <a:path w="6299688" h="2519875">
                <a:moveTo>
                  <a:pt x="0" y="0"/>
                </a:moveTo>
                <a:lnTo>
                  <a:pt x="6299688" y="0"/>
                </a:lnTo>
                <a:lnTo>
                  <a:pt x="6299688" y="2519875"/>
                </a:lnTo>
                <a:lnTo>
                  <a:pt x="0" y="25198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5311545" y="1584689"/>
            <a:ext cx="7664910" cy="272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22"/>
              </a:lnSpc>
              <a:spcBef>
                <a:spcPct val="0"/>
              </a:spcBef>
            </a:pPr>
            <a:r>
              <a:rPr lang="en-US" sz="14301" spc="314">
                <a:solidFill>
                  <a:srgbClr val="000000"/>
                </a:solidFill>
                <a:latin typeface="Ballpoint"/>
              </a:rPr>
              <a:t>Contents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982997" y="4807047"/>
            <a:ext cx="4988242" cy="511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5874" lvl="1" indent="-282937">
              <a:lnSpc>
                <a:spcPts val="4219"/>
              </a:lnSpc>
              <a:buFont typeface="Arial"/>
              <a:buChar char="•"/>
            </a:pPr>
            <a:r>
              <a:rPr lang="en-US" sz="2621" dirty="0">
                <a:solidFill>
                  <a:srgbClr val="000000"/>
                </a:solidFill>
                <a:latin typeface="Itim"/>
              </a:rPr>
              <a:t>WHAT IS PROGRAMMING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678137" y="7231199"/>
            <a:ext cx="4988242" cy="511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5874" lvl="1" indent="-282937">
              <a:lnSpc>
                <a:spcPts val="4219"/>
              </a:lnSpc>
              <a:buFont typeface="Arial"/>
              <a:buChar char="•"/>
            </a:pPr>
            <a:r>
              <a:rPr lang="en-US" sz="2621" dirty="0">
                <a:solidFill>
                  <a:srgbClr val="000000"/>
                </a:solidFill>
                <a:latin typeface="Itim"/>
              </a:rPr>
              <a:t>PROGRAMMING LANGUAGES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442255" y="5995583"/>
            <a:ext cx="5180085" cy="516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5216" indent="-292608" algn="l" rtl="0" eaLnBrk="1" latinLnBrk="0" hangingPunct="1">
              <a:lnSpc>
                <a:spcPts val="4380"/>
              </a:lnSpc>
              <a:spcBef>
                <a:spcPts val="0"/>
              </a:spcBef>
              <a:spcAft>
                <a:spcPts val="0"/>
              </a:spcAft>
              <a:buClrTx/>
              <a:buSzPts val="2720"/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srgbClr val="000000"/>
                </a:solidFill>
                <a:effectLst/>
                <a:latin typeface="Itim" panose="020B0604020202020204" charset="-34"/>
                <a:ea typeface="+mn-ea"/>
                <a:cs typeface="+mn-cs"/>
              </a:rPr>
              <a:t>FIELDS OF PROGARAMMING</a:t>
            </a:r>
            <a:endParaRPr lang="en-US" sz="2800" dirty="0">
              <a:effectLst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353045" y="4721929"/>
            <a:ext cx="5078987" cy="57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233" lvl="1" indent="-326117">
              <a:lnSpc>
                <a:spcPts val="4863"/>
              </a:lnSpc>
              <a:buFont typeface="Arial"/>
              <a:buChar char="•"/>
            </a:pPr>
            <a:r>
              <a:rPr lang="en-US" sz="3020" dirty="0">
                <a:solidFill>
                  <a:srgbClr val="000000"/>
                </a:solidFill>
                <a:latin typeface="Itim"/>
              </a:rPr>
              <a:t>INTRODUCTION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989352" y="7132915"/>
            <a:ext cx="4988242" cy="564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9224" indent="-329184" algn="l" rtl="0" eaLnBrk="1" latinLnBrk="0" hangingPunct="1">
              <a:lnSpc>
                <a:spcPts val="4863"/>
              </a:lnSpc>
              <a:spcBef>
                <a:spcPts val="0"/>
              </a:spcBef>
              <a:spcAft>
                <a:spcPts val="0"/>
              </a:spcAft>
              <a:buClrTx/>
              <a:buSzPts val="3020"/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srgbClr val="000000"/>
                </a:solidFill>
                <a:effectLst/>
                <a:latin typeface="Itim" panose="020B0604020202020204" charset="-34"/>
                <a:ea typeface="+mn-ea"/>
                <a:cs typeface="+mn-cs"/>
              </a:rPr>
              <a:t>PROGRAMMING LEVELS</a:t>
            </a:r>
            <a:endParaRPr lang="en-US" sz="2800" dirty="0">
              <a:effectLst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4538176" y="8442569"/>
            <a:ext cx="4988242" cy="57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233" lvl="1" indent="-326117">
              <a:lnSpc>
                <a:spcPts val="4863"/>
              </a:lnSpc>
              <a:buFont typeface="Arial"/>
              <a:buChar char="•"/>
            </a:pPr>
            <a:r>
              <a:rPr lang="en-US" sz="3020" dirty="0">
                <a:solidFill>
                  <a:srgbClr val="000000"/>
                </a:solidFill>
                <a:latin typeface="Itim"/>
              </a:rPr>
              <a:t>Extensions</a:t>
            </a:r>
          </a:p>
        </p:txBody>
      </p:sp>
      <p:sp>
        <p:nvSpPr>
          <p:cNvPr id="25" name="Freeform 25"/>
          <p:cNvSpPr/>
          <p:nvPr/>
        </p:nvSpPr>
        <p:spPr>
          <a:xfrm rot="740594">
            <a:off x="15054852" y="2731486"/>
            <a:ext cx="1389707" cy="1781676"/>
          </a:xfrm>
          <a:custGeom>
            <a:avLst/>
            <a:gdLst/>
            <a:ahLst/>
            <a:cxnLst/>
            <a:rect l="l" t="t" r="r" b="b"/>
            <a:pathLst>
              <a:path w="1389707" h="1781676">
                <a:moveTo>
                  <a:pt x="0" y="0"/>
                </a:moveTo>
                <a:lnTo>
                  <a:pt x="1389707" y="0"/>
                </a:lnTo>
                <a:lnTo>
                  <a:pt x="1389707" y="1781676"/>
                </a:lnTo>
                <a:lnTo>
                  <a:pt x="0" y="178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F9DA7183-D78B-9AE3-6CA7-8379751B417E}"/>
              </a:ext>
            </a:extLst>
          </p:cNvPr>
          <p:cNvSpPr/>
          <p:nvPr/>
        </p:nvSpPr>
        <p:spPr>
          <a:xfrm rot="131805">
            <a:off x="9996709" y="4555249"/>
            <a:ext cx="948602" cy="1014823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/>
            <a:r>
              <a:rPr lang="en-US" sz="4000" dirty="0">
                <a:latin typeface="Itim" panose="020B0604020202020204" charset="-34"/>
                <a:cs typeface="Itim" panose="020B0604020202020204" charset="-34"/>
              </a:rPr>
              <a:t>2</a:t>
            </a:r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469E6721-FB53-F103-C0DC-4570F31DC45A}"/>
              </a:ext>
            </a:extLst>
          </p:cNvPr>
          <p:cNvSpPr/>
          <p:nvPr/>
        </p:nvSpPr>
        <p:spPr>
          <a:xfrm rot="131805">
            <a:off x="3710433" y="5794343"/>
            <a:ext cx="948602" cy="1014823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/>
            <a:r>
              <a:rPr lang="en-US" sz="4000" dirty="0"/>
              <a:t>3</a:t>
            </a:r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6AC99C9B-180B-AF1C-2C68-830D1222C420}"/>
              </a:ext>
            </a:extLst>
          </p:cNvPr>
          <p:cNvSpPr/>
          <p:nvPr/>
        </p:nvSpPr>
        <p:spPr>
          <a:xfrm rot="131805">
            <a:off x="3710434" y="7038678"/>
            <a:ext cx="948602" cy="1014823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/>
            <a:r>
              <a:rPr lang="en-US" sz="4000" dirty="0"/>
              <a:t>5</a:t>
            </a:r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10DD98CD-74C1-D587-C442-0B058C78834F}"/>
              </a:ext>
            </a:extLst>
          </p:cNvPr>
          <p:cNvSpPr/>
          <p:nvPr/>
        </p:nvSpPr>
        <p:spPr>
          <a:xfrm rot="131805">
            <a:off x="9996711" y="5794344"/>
            <a:ext cx="948602" cy="1014823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/>
            <a:r>
              <a:rPr lang="en-US" sz="4000" dirty="0"/>
              <a:t>4</a:t>
            </a:r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C471E4B9-565A-D58A-6B46-533172924A7E}"/>
              </a:ext>
            </a:extLst>
          </p:cNvPr>
          <p:cNvSpPr/>
          <p:nvPr/>
        </p:nvSpPr>
        <p:spPr>
          <a:xfrm rot="131805">
            <a:off x="9996708" y="7042496"/>
            <a:ext cx="948602" cy="1014823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/>
            <a:r>
              <a:rPr lang="en-US" sz="4000" dirty="0"/>
              <a:t>6</a:t>
            </a:r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C9543D3A-ED42-35C1-D0EE-84BD0DE70C73}"/>
              </a:ext>
            </a:extLst>
          </p:cNvPr>
          <p:cNvSpPr/>
          <p:nvPr/>
        </p:nvSpPr>
        <p:spPr>
          <a:xfrm rot="131805">
            <a:off x="3670007" y="8312985"/>
            <a:ext cx="948602" cy="1014823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/>
            <a:r>
              <a:rPr lang="en-US" sz="4000" dirty="0"/>
              <a:t>6</a:t>
            </a:r>
          </a:p>
        </p:txBody>
      </p:sp>
      <p:sp>
        <p:nvSpPr>
          <p:cNvPr id="32" name="TextBox 22">
            <a:extLst>
              <a:ext uri="{FF2B5EF4-FFF2-40B4-BE49-F238E27FC236}">
                <a16:creationId xmlns:a16="http://schemas.microsoft.com/office/drawing/2014/main" id="{10062566-6BC2-37BC-159F-89EADA1A5327}"/>
              </a:ext>
            </a:extLst>
          </p:cNvPr>
          <p:cNvSpPr txBox="1"/>
          <p:nvPr/>
        </p:nvSpPr>
        <p:spPr>
          <a:xfrm>
            <a:off x="10964412" y="6077916"/>
            <a:ext cx="4988242" cy="564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9224" indent="-329184" algn="l" rtl="0" eaLnBrk="1" latinLnBrk="0" hangingPunct="1">
              <a:lnSpc>
                <a:spcPts val="4863"/>
              </a:lnSpc>
              <a:spcBef>
                <a:spcPts val="0"/>
              </a:spcBef>
              <a:spcAft>
                <a:spcPts val="0"/>
              </a:spcAft>
              <a:buClrTx/>
              <a:buSzPts val="3020"/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srgbClr val="000000"/>
                </a:solidFill>
                <a:effectLst/>
                <a:latin typeface="Itim" panose="020B0604020202020204" charset="-34"/>
                <a:ea typeface="+mn-ea"/>
                <a:cs typeface="+mn-cs"/>
              </a:rPr>
              <a:t>Operating systems</a:t>
            </a:r>
            <a:endParaRPr lang="en-US" sz="2800" dirty="0">
              <a:effectLst/>
            </a:endParaRPr>
          </a:p>
        </p:txBody>
      </p:sp>
      <p:sp>
        <p:nvSpPr>
          <p:cNvPr id="33" name="TextBox 24">
            <a:extLst>
              <a:ext uri="{FF2B5EF4-FFF2-40B4-BE49-F238E27FC236}">
                <a16:creationId xmlns:a16="http://schemas.microsoft.com/office/drawing/2014/main" id="{72B1D8A0-CF4C-BA4B-84DF-32597B77768B}"/>
              </a:ext>
            </a:extLst>
          </p:cNvPr>
          <p:cNvSpPr txBox="1"/>
          <p:nvPr/>
        </p:nvSpPr>
        <p:spPr>
          <a:xfrm>
            <a:off x="10835139" y="8442569"/>
            <a:ext cx="4988242" cy="57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233" lvl="1" indent="-326117">
              <a:lnSpc>
                <a:spcPts val="4863"/>
              </a:lnSpc>
              <a:buFont typeface="Arial"/>
              <a:buChar char="•"/>
            </a:pPr>
            <a:r>
              <a:rPr lang="en-US" sz="3020" dirty="0">
                <a:solidFill>
                  <a:srgbClr val="000000"/>
                </a:solidFill>
                <a:latin typeface="Itim"/>
              </a:rPr>
              <a:t>High level programming</a:t>
            </a:r>
          </a:p>
        </p:txBody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7E764F82-766C-724C-327C-97551FDC2D96}"/>
              </a:ext>
            </a:extLst>
          </p:cNvPr>
          <p:cNvSpPr/>
          <p:nvPr/>
        </p:nvSpPr>
        <p:spPr>
          <a:xfrm rot="131805">
            <a:off x="9966970" y="8312985"/>
            <a:ext cx="948602" cy="1014823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/>
            <a:r>
              <a:rPr lang="en-US" sz="4000" dirty="0"/>
              <a:t>7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28856BF-54A1-0F66-A7E2-9EFB4B79999D}"/>
              </a:ext>
            </a:extLst>
          </p:cNvPr>
          <p:cNvSpPr/>
          <p:nvPr/>
        </p:nvSpPr>
        <p:spPr>
          <a:xfrm>
            <a:off x="2628900" y="111762"/>
            <a:ext cx="13030200" cy="141856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Lets see two codes in compiled and interpreted languages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F34D2-28C9-344E-FADF-CDC3D2BED7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98" r="47208" b="68921"/>
          <a:stretch/>
        </p:blipFill>
        <p:spPr>
          <a:xfrm>
            <a:off x="823938" y="1943100"/>
            <a:ext cx="7945924" cy="3463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473CD1-AA80-39F6-90C5-3CA92E4030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90"/>
          <a:stretch/>
        </p:blipFill>
        <p:spPr>
          <a:xfrm>
            <a:off x="786724" y="5481378"/>
            <a:ext cx="7983138" cy="43413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D03251-20F6-2A97-27D7-9417C40CA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8800" y="1392865"/>
            <a:ext cx="3886200" cy="878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832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28856BF-54A1-0F66-A7E2-9EFB4B79999D}"/>
              </a:ext>
            </a:extLst>
          </p:cNvPr>
          <p:cNvSpPr/>
          <p:nvPr/>
        </p:nvSpPr>
        <p:spPr>
          <a:xfrm>
            <a:off x="2628900" y="111762"/>
            <a:ext cx="13030200" cy="141856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 know lets see the output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D03251-20F6-2A97-27D7-9417C40CA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8800" y="1392865"/>
            <a:ext cx="3886200" cy="8782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AE795F-93B1-734E-BA7A-E47DCD75A4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013"/>
          <a:stretch/>
        </p:blipFill>
        <p:spPr>
          <a:xfrm>
            <a:off x="345558" y="2019135"/>
            <a:ext cx="11353800" cy="41099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811B87-D5B2-DF1F-DA5F-092E9D8F7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58" y="6591300"/>
            <a:ext cx="11323259" cy="295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95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F6392A1-0374-DFD5-CD15-57078C84E887}"/>
              </a:ext>
            </a:extLst>
          </p:cNvPr>
          <p:cNvSpPr/>
          <p:nvPr/>
        </p:nvSpPr>
        <p:spPr>
          <a:xfrm>
            <a:off x="1447800" y="571500"/>
            <a:ext cx="15392400" cy="26670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Things you should know about any programming language at start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4BC85C-1D01-0B17-FE06-0FCF32022EEF}"/>
              </a:ext>
            </a:extLst>
          </p:cNvPr>
          <p:cNvSpPr/>
          <p:nvPr/>
        </p:nvSpPr>
        <p:spPr>
          <a:xfrm>
            <a:off x="1447800" y="3390900"/>
            <a:ext cx="8001000" cy="67817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chemeClr val="tx1"/>
                </a:solidFill>
              </a:rPr>
              <a:t>Structure of program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chemeClr val="tx1"/>
                </a:solidFill>
              </a:rPr>
              <a:t>Syntax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chemeClr val="tx1"/>
                </a:solidFill>
              </a:rPr>
              <a:t>Variables / Constants &amp; </a:t>
            </a:r>
            <a:r>
              <a:rPr lang="en-US" sz="4000" b="1" dirty="0">
                <a:solidFill>
                  <a:schemeClr val="tx1"/>
                </a:solidFill>
              </a:rPr>
              <a:t>datatypes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chemeClr val="tx1"/>
                </a:solidFill>
              </a:rPr>
              <a:t>Conditional Statements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chemeClr val="tx1"/>
                </a:solidFill>
              </a:rPr>
              <a:t>Loops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chemeClr val="tx1"/>
                </a:solidFill>
              </a:rPr>
              <a:t>Arrays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chemeClr val="tx1"/>
                </a:solidFill>
              </a:rPr>
              <a:t>Functions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989F58E-781A-0641-85A4-23D04533E603}"/>
              </a:ext>
            </a:extLst>
          </p:cNvPr>
          <p:cNvCxnSpPr>
            <a:cxnSpLocks/>
          </p:cNvCxnSpPr>
          <p:nvPr/>
        </p:nvCxnSpPr>
        <p:spPr>
          <a:xfrm>
            <a:off x="1447800" y="3238500"/>
            <a:ext cx="15392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890B09A-0CC2-5FE4-388F-1312FCE38EBD}"/>
              </a:ext>
            </a:extLst>
          </p:cNvPr>
          <p:cNvSpPr/>
          <p:nvPr/>
        </p:nvSpPr>
        <p:spPr>
          <a:xfrm>
            <a:off x="6705600" y="5410201"/>
            <a:ext cx="2438400" cy="1104899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8430D39-38A3-9738-507A-A58E122EFD6C}"/>
              </a:ext>
            </a:extLst>
          </p:cNvPr>
          <p:cNvCxnSpPr>
            <a:cxnSpLocks/>
            <a:stCxn id="12" idx="6"/>
            <a:endCxn id="16" idx="2"/>
          </p:cNvCxnSpPr>
          <p:nvPr/>
        </p:nvCxnSpPr>
        <p:spPr>
          <a:xfrm>
            <a:off x="9144000" y="5962651"/>
            <a:ext cx="2286000" cy="16657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14D26C5E-0FDC-FE61-5918-2D0EF0A6D7C2}"/>
              </a:ext>
            </a:extLst>
          </p:cNvPr>
          <p:cNvSpPr/>
          <p:nvPr/>
        </p:nvSpPr>
        <p:spPr>
          <a:xfrm>
            <a:off x="11430000" y="5532872"/>
            <a:ext cx="2971800" cy="4190991"/>
          </a:xfrm>
          <a:prstGeom prst="round2SameRect">
            <a:avLst>
              <a:gd name="adj1" fmla="val 16667"/>
              <a:gd name="adj2" fmla="val 16744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4000" dirty="0"/>
              <a:t>Int</a:t>
            </a:r>
          </a:p>
          <a:p>
            <a:pPr algn="ctr"/>
            <a:r>
              <a:rPr lang="en-US" sz="4000" dirty="0"/>
              <a:t>Float</a:t>
            </a:r>
          </a:p>
          <a:p>
            <a:pPr algn="ctr"/>
            <a:r>
              <a:rPr lang="en-US" sz="4000" dirty="0"/>
              <a:t>bool</a:t>
            </a:r>
          </a:p>
          <a:p>
            <a:pPr algn="ctr"/>
            <a:r>
              <a:rPr lang="en-US" sz="4000" dirty="0"/>
              <a:t>Char</a:t>
            </a:r>
          </a:p>
          <a:p>
            <a:pPr algn="ctr"/>
            <a:r>
              <a:rPr lang="en-US" sz="4000" dirty="0"/>
              <a:t>String</a:t>
            </a:r>
          </a:p>
        </p:txBody>
      </p:sp>
      <p:sp>
        <p:nvSpPr>
          <p:cNvPr id="10" name="Right Bracket 9">
            <a:extLst>
              <a:ext uri="{FF2B5EF4-FFF2-40B4-BE49-F238E27FC236}">
                <a16:creationId xmlns:a16="http://schemas.microsoft.com/office/drawing/2014/main" id="{4F415373-BD68-00BF-5674-5641611A70B4}"/>
              </a:ext>
            </a:extLst>
          </p:cNvPr>
          <p:cNvSpPr/>
          <p:nvPr/>
        </p:nvSpPr>
        <p:spPr>
          <a:xfrm>
            <a:off x="13983629" y="6332967"/>
            <a:ext cx="722971" cy="723900"/>
          </a:xfrm>
          <a:prstGeom prst="rightBracket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58BCA7D-5314-CE79-A653-BCDF2D0B9C03}"/>
              </a:ext>
            </a:extLst>
          </p:cNvPr>
          <p:cNvSpPr/>
          <p:nvPr/>
        </p:nvSpPr>
        <p:spPr>
          <a:xfrm>
            <a:off x="15163800" y="6237719"/>
            <a:ext cx="2590800" cy="9143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Numbers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B36EA7E-4816-3DEF-A791-7CA60C8EEC2D}"/>
              </a:ext>
            </a:extLst>
          </p:cNvPr>
          <p:cNvCxnSpPr>
            <a:stCxn id="11" idx="1"/>
            <a:endCxn id="10" idx="2"/>
          </p:cNvCxnSpPr>
          <p:nvPr/>
        </p:nvCxnSpPr>
        <p:spPr>
          <a:xfrm flipH="1">
            <a:off x="14706600" y="6694917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691985F-DC6F-83B9-090B-1DA3D76BD7CB}"/>
              </a:ext>
            </a:extLst>
          </p:cNvPr>
          <p:cNvSpPr/>
          <p:nvPr/>
        </p:nvSpPr>
        <p:spPr>
          <a:xfrm>
            <a:off x="9220200" y="6357359"/>
            <a:ext cx="1828800" cy="7894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Built in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54ABA1-34A8-07A8-4233-D000C32E0C10}"/>
              </a:ext>
            </a:extLst>
          </p:cNvPr>
          <p:cNvCxnSpPr>
            <a:cxnSpLocks/>
            <a:stCxn id="12" idx="6"/>
            <a:endCxn id="21" idx="2"/>
          </p:cNvCxnSpPr>
          <p:nvPr/>
        </p:nvCxnSpPr>
        <p:spPr>
          <a:xfrm flipV="1">
            <a:off x="9144000" y="3927546"/>
            <a:ext cx="2717180" cy="20351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C2F687F-5EAE-BBF0-1A89-F2874ADE2C85}"/>
              </a:ext>
            </a:extLst>
          </p:cNvPr>
          <p:cNvSpPr/>
          <p:nvPr/>
        </p:nvSpPr>
        <p:spPr>
          <a:xfrm>
            <a:off x="9393044" y="4897009"/>
            <a:ext cx="1828800" cy="7894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Derived</a:t>
            </a:r>
          </a:p>
        </p:txBody>
      </p:sp>
      <p:sp>
        <p:nvSpPr>
          <p:cNvPr id="21" name="Rectangle: Top Corners Rounded 20">
            <a:extLst>
              <a:ext uri="{FF2B5EF4-FFF2-40B4-BE49-F238E27FC236}">
                <a16:creationId xmlns:a16="http://schemas.microsoft.com/office/drawing/2014/main" id="{E205074F-D6C7-57FC-554A-B25015671F36}"/>
              </a:ext>
            </a:extLst>
          </p:cNvPr>
          <p:cNvSpPr/>
          <p:nvPr/>
        </p:nvSpPr>
        <p:spPr>
          <a:xfrm>
            <a:off x="11861180" y="3100964"/>
            <a:ext cx="2971800" cy="1653164"/>
          </a:xfrm>
          <a:prstGeom prst="round2SameRect">
            <a:avLst>
              <a:gd name="adj1" fmla="val 16667"/>
              <a:gd name="adj2" fmla="val 16744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4000" dirty="0"/>
              <a:t>Array</a:t>
            </a:r>
          </a:p>
          <a:p>
            <a:pPr algn="ctr"/>
            <a:r>
              <a:rPr lang="en-US" sz="4000" dirty="0"/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2688648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ACCA1F-E03B-E573-8FE4-A53E09311F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" t="1075" r="1" b="1"/>
          <a:stretch/>
        </p:blipFill>
        <p:spPr>
          <a:xfrm>
            <a:off x="269623" y="2019300"/>
            <a:ext cx="17713577" cy="801952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7D7CC6-9521-2D89-6ABE-EFEFD80DC0B8}"/>
              </a:ext>
            </a:extLst>
          </p:cNvPr>
          <p:cNvSpPr/>
          <p:nvPr/>
        </p:nvSpPr>
        <p:spPr>
          <a:xfrm>
            <a:off x="3009900" y="419100"/>
            <a:ext cx="12268200" cy="11430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Type this code and till me what did you figure out</a:t>
            </a:r>
          </a:p>
        </p:txBody>
      </p:sp>
    </p:spTree>
    <p:extLst>
      <p:ext uri="{BB962C8B-B14F-4D97-AF65-F5344CB8AC3E}">
        <p14:creationId xmlns:p14="http://schemas.microsoft.com/office/powerpoint/2010/main" val="791703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054758-3E0D-D114-E9EC-8AE49614212E}"/>
              </a:ext>
            </a:extLst>
          </p:cNvPr>
          <p:cNvSpPr/>
          <p:nvPr/>
        </p:nvSpPr>
        <p:spPr>
          <a:xfrm>
            <a:off x="5231420" y="105440"/>
            <a:ext cx="7825159" cy="16299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Example on (CPP)</a:t>
            </a:r>
            <a:endParaRPr lang="en-US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3EC8AA5-4574-541D-8774-20D7803EB5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2" t="1632" b="-1"/>
          <a:stretch/>
        </p:blipFill>
        <p:spPr>
          <a:xfrm>
            <a:off x="3698460" y="1741882"/>
            <a:ext cx="14570955" cy="46331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3DCD22-AA3A-69D2-E391-636A6C259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16" y="2171700"/>
            <a:ext cx="3590925" cy="762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45D4274-AB5A-31D8-DC9E-9C8EA8FE1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2802" y="6432395"/>
            <a:ext cx="12843782" cy="372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60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895600" y="784198"/>
            <a:ext cx="11778943" cy="8718604"/>
          </a:xfrm>
          <a:custGeom>
            <a:avLst/>
            <a:gdLst/>
            <a:ahLst/>
            <a:cxnLst/>
            <a:rect l="l" t="t" r="r" b="b"/>
            <a:pathLst>
              <a:path w="11778943" h="8718604">
                <a:moveTo>
                  <a:pt x="0" y="0"/>
                </a:moveTo>
                <a:lnTo>
                  <a:pt x="11778943" y="0"/>
                </a:lnTo>
                <a:lnTo>
                  <a:pt x="11778943" y="8718604"/>
                </a:lnTo>
                <a:lnTo>
                  <a:pt x="0" y="8718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322851" y="1025814"/>
            <a:ext cx="1221893" cy="1219815"/>
          </a:xfrm>
          <a:custGeom>
            <a:avLst/>
            <a:gdLst/>
            <a:ahLst/>
            <a:cxnLst/>
            <a:rect l="l" t="t" r="r" b="b"/>
            <a:pathLst>
              <a:path w="1221893" h="1219815">
                <a:moveTo>
                  <a:pt x="0" y="0"/>
                </a:moveTo>
                <a:lnTo>
                  <a:pt x="1221893" y="0"/>
                </a:lnTo>
                <a:lnTo>
                  <a:pt x="1221893" y="1219815"/>
                </a:lnTo>
                <a:lnTo>
                  <a:pt x="0" y="12198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748050" y="4700259"/>
            <a:ext cx="5910784" cy="29623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400" dirty="0">
                <a:solidFill>
                  <a:srgbClr val="000000"/>
                </a:solidFill>
                <a:latin typeface="Dekko"/>
              </a:rPr>
              <a:t>Create a triangle with stars (*) for 7 layers with two ways</a:t>
            </a:r>
          </a:p>
        </p:txBody>
      </p:sp>
      <p:sp>
        <p:nvSpPr>
          <p:cNvPr id="7" name="Freeform 7"/>
          <p:cNvSpPr/>
          <p:nvPr/>
        </p:nvSpPr>
        <p:spPr>
          <a:xfrm rot="-370152">
            <a:off x="13526054" y="1302091"/>
            <a:ext cx="2742910" cy="2604224"/>
          </a:xfrm>
          <a:custGeom>
            <a:avLst/>
            <a:gdLst/>
            <a:ahLst/>
            <a:cxnLst/>
            <a:rect l="l" t="t" r="r" b="b"/>
            <a:pathLst>
              <a:path w="2742910" h="2604224">
                <a:moveTo>
                  <a:pt x="0" y="0"/>
                </a:moveTo>
                <a:lnTo>
                  <a:pt x="2742911" y="0"/>
                </a:lnTo>
                <a:lnTo>
                  <a:pt x="2742911" y="2604224"/>
                </a:lnTo>
                <a:lnTo>
                  <a:pt x="0" y="26042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620716">
            <a:off x="14311188" y="1555265"/>
            <a:ext cx="1172643" cy="1675204"/>
          </a:xfrm>
          <a:custGeom>
            <a:avLst/>
            <a:gdLst/>
            <a:ahLst/>
            <a:cxnLst/>
            <a:rect l="l" t="t" r="r" b="b"/>
            <a:pathLst>
              <a:path w="1172643" h="1675204">
                <a:moveTo>
                  <a:pt x="0" y="0"/>
                </a:moveTo>
                <a:lnTo>
                  <a:pt x="1172643" y="0"/>
                </a:lnTo>
                <a:lnTo>
                  <a:pt x="1172643" y="1675204"/>
                </a:lnTo>
                <a:lnTo>
                  <a:pt x="0" y="16752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3394065" y="6483655"/>
            <a:ext cx="6798738" cy="3065613"/>
          </a:xfrm>
          <a:custGeom>
            <a:avLst/>
            <a:gdLst/>
            <a:ahLst/>
            <a:cxnLst/>
            <a:rect l="l" t="t" r="r" b="b"/>
            <a:pathLst>
              <a:path w="6798738" h="3065613">
                <a:moveTo>
                  <a:pt x="6798738" y="0"/>
                </a:moveTo>
                <a:lnTo>
                  <a:pt x="0" y="0"/>
                </a:lnTo>
                <a:lnTo>
                  <a:pt x="0" y="3065612"/>
                </a:lnTo>
                <a:lnTo>
                  <a:pt x="6798738" y="3065612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7288952" flipH="1">
            <a:off x="-2370669" y="5054723"/>
            <a:ext cx="6798738" cy="3065613"/>
          </a:xfrm>
          <a:custGeom>
            <a:avLst/>
            <a:gdLst/>
            <a:ahLst/>
            <a:cxnLst/>
            <a:rect l="l" t="t" r="r" b="b"/>
            <a:pathLst>
              <a:path w="6798738" h="3065613">
                <a:moveTo>
                  <a:pt x="6798738" y="0"/>
                </a:moveTo>
                <a:lnTo>
                  <a:pt x="0" y="0"/>
                </a:lnTo>
                <a:lnTo>
                  <a:pt x="0" y="3065613"/>
                </a:lnTo>
                <a:lnTo>
                  <a:pt x="6798738" y="3065613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46299F-7940-CB32-D028-8752FF269A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29853" y="3306346"/>
            <a:ext cx="4540281" cy="56313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D554C0-858E-5437-E570-A8D9D2169CB8}"/>
              </a:ext>
            </a:extLst>
          </p:cNvPr>
          <p:cNvSpPr/>
          <p:nvPr/>
        </p:nvSpPr>
        <p:spPr>
          <a:xfrm>
            <a:off x="5458737" y="1566611"/>
            <a:ext cx="7825159" cy="185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Task 1 on CPP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895600" y="784198"/>
            <a:ext cx="11778943" cy="8718604"/>
          </a:xfrm>
          <a:custGeom>
            <a:avLst/>
            <a:gdLst/>
            <a:ahLst/>
            <a:cxnLst/>
            <a:rect l="l" t="t" r="r" b="b"/>
            <a:pathLst>
              <a:path w="11778943" h="8718604">
                <a:moveTo>
                  <a:pt x="0" y="0"/>
                </a:moveTo>
                <a:lnTo>
                  <a:pt x="11778943" y="0"/>
                </a:lnTo>
                <a:lnTo>
                  <a:pt x="11778943" y="8718604"/>
                </a:lnTo>
                <a:lnTo>
                  <a:pt x="0" y="8718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322851" y="1025814"/>
            <a:ext cx="1221893" cy="1219815"/>
          </a:xfrm>
          <a:custGeom>
            <a:avLst/>
            <a:gdLst/>
            <a:ahLst/>
            <a:cxnLst/>
            <a:rect l="l" t="t" r="r" b="b"/>
            <a:pathLst>
              <a:path w="1221893" h="1219815">
                <a:moveTo>
                  <a:pt x="0" y="0"/>
                </a:moveTo>
                <a:lnTo>
                  <a:pt x="1221893" y="0"/>
                </a:lnTo>
                <a:lnTo>
                  <a:pt x="1221893" y="1219815"/>
                </a:lnTo>
                <a:lnTo>
                  <a:pt x="0" y="12198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579282" y="4963034"/>
            <a:ext cx="6164918" cy="33983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252"/>
              </a:lnSpc>
            </a:pPr>
            <a:r>
              <a:rPr lang="en-US" sz="3600" dirty="0">
                <a:solidFill>
                  <a:srgbClr val="000000"/>
                </a:solidFill>
                <a:latin typeface="Dekko"/>
              </a:rPr>
              <a:t>Create program that takes  character and number and prints a number of pyramids with this number and each consists of the same character you entered</a:t>
            </a:r>
          </a:p>
        </p:txBody>
      </p:sp>
      <p:sp>
        <p:nvSpPr>
          <p:cNvPr id="7" name="Freeform 7"/>
          <p:cNvSpPr/>
          <p:nvPr/>
        </p:nvSpPr>
        <p:spPr>
          <a:xfrm rot="-370152">
            <a:off x="13526054" y="1302091"/>
            <a:ext cx="2742910" cy="2604224"/>
          </a:xfrm>
          <a:custGeom>
            <a:avLst/>
            <a:gdLst/>
            <a:ahLst/>
            <a:cxnLst/>
            <a:rect l="l" t="t" r="r" b="b"/>
            <a:pathLst>
              <a:path w="2742910" h="2604224">
                <a:moveTo>
                  <a:pt x="0" y="0"/>
                </a:moveTo>
                <a:lnTo>
                  <a:pt x="2742911" y="0"/>
                </a:lnTo>
                <a:lnTo>
                  <a:pt x="2742911" y="2604224"/>
                </a:lnTo>
                <a:lnTo>
                  <a:pt x="0" y="26042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620716">
            <a:off x="14311188" y="1555265"/>
            <a:ext cx="1172643" cy="1675204"/>
          </a:xfrm>
          <a:custGeom>
            <a:avLst/>
            <a:gdLst/>
            <a:ahLst/>
            <a:cxnLst/>
            <a:rect l="l" t="t" r="r" b="b"/>
            <a:pathLst>
              <a:path w="1172643" h="1675204">
                <a:moveTo>
                  <a:pt x="0" y="0"/>
                </a:moveTo>
                <a:lnTo>
                  <a:pt x="1172643" y="0"/>
                </a:lnTo>
                <a:lnTo>
                  <a:pt x="1172643" y="1675204"/>
                </a:lnTo>
                <a:lnTo>
                  <a:pt x="0" y="16752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3394065" y="6483655"/>
            <a:ext cx="6798738" cy="3065613"/>
          </a:xfrm>
          <a:custGeom>
            <a:avLst/>
            <a:gdLst/>
            <a:ahLst/>
            <a:cxnLst/>
            <a:rect l="l" t="t" r="r" b="b"/>
            <a:pathLst>
              <a:path w="6798738" h="3065613">
                <a:moveTo>
                  <a:pt x="6798738" y="0"/>
                </a:moveTo>
                <a:lnTo>
                  <a:pt x="0" y="0"/>
                </a:lnTo>
                <a:lnTo>
                  <a:pt x="0" y="3065612"/>
                </a:lnTo>
                <a:lnTo>
                  <a:pt x="6798738" y="3065612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7288952" flipH="1">
            <a:off x="-2370669" y="5054723"/>
            <a:ext cx="6798738" cy="3065613"/>
          </a:xfrm>
          <a:custGeom>
            <a:avLst/>
            <a:gdLst/>
            <a:ahLst/>
            <a:cxnLst/>
            <a:rect l="l" t="t" r="r" b="b"/>
            <a:pathLst>
              <a:path w="6798738" h="3065613">
                <a:moveTo>
                  <a:pt x="6798738" y="0"/>
                </a:moveTo>
                <a:lnTo>
                  <a:pt x="0" y="0"/>
                </a:lnTo>
                <a:lnTo>
                  <a:pt x="0" y="3065613"/>
                </a:lnTo>
                <a:lnTo>
                  <a:pt x="6798738" y="3065613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46299F-7940-CB32-D028-8752FF269A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29853" y="3306346"/>
            <a:ext cx="4540281" cy="56313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D554C0-858E-5437-E570-A8D9D2169CB8}"/>
              </a:ext>
            </a:extLst>
          </p:cNvPr>
          <p:cNvSpPr/>
          <p:nvPr/>
        </p:nvSpPr>
        <p:spPr>
          <a:xfrm>
            <a:off x="5458737" y="1566611"/>
            <a:ext cx="7825159" cy="185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Task </a:t>
            </a:r>
            <a:r>
              <a:rPr lang="ar-EG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2</a:t>
            </a:r>
            <a:r>
              <a:rPr lang="en-US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 on CPP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238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C5C224-5F40-FC40-C5FC-037D27912B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09"/>
          <a:stretch/>
        </p:blipFill>
        <p:spPr>
          <a:xfrm>
            <a:off x="0" y="4430"/>
            <a:ext cx="18275595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58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895600" y="784198"/>
            <a:ext cx="11778943" cy="8718604"/>
          </a:xfrm>
          <a:custGeom>
            <a:avLst/>
            <a:gdLst/>
            <a:ahLst/>
            <a:cxnLst/>
            <a:rect l="l" t="t" r="r" b="b"/>
            <a:pathLst>
              <a:path w="11778943" h="8718604">
                <a:moveTo>
                  <a:pt x="0" y="0"/>
                </a:moveTo>
                <a:lnTo>
                  <a:pt x="11778943" y="0"/>
                </a:lnTo>
                <a:lnTo>
                  <a:pt x="11778943" y="8718604"/>
                </a:lnTo>
                <a:lnTo>
                  <a:pt x="0" y="8718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322851" y="1025814"/>
            <a:ext cx="1221893" cy="1219815"/>
          </a:xfrm>
          <a:custGeom>
            <a:avLst/>
            <a:gdLst/>
            <a:ahLst/>
            <a:cxnLst/>
            <a:rect l="l" t="t" r="r" b="b"/>
            <a:pathLst>
              <a:path w="1221893" h="1219815">
                <a:moveTo>
                  <a:pt x="0" y="0"/>
                </a:moveTo>
                <a:lnTo>
                  <a:pt x="1221893" y="0"/>
                </a:lnTo>
                <a:lnTo>
                  <a:pt x="1221893" y="1219815"/>
                </a:lnTo>
                <a:lnTo>
                  <a:pt x="0" y="12198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579282" y="4963034"/>
            <a:ext cx="5555318" cy="33983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252"/>
              </a:lnSpc>
            </a:pPr>
            <a:r>
              <a:rPr lang="en-US" sz="3600" dirty="0">
                <a:solidFill>
                  <a:srgbClr val="000000"/>
                </a:solidFill>
                <a:latin typeface="Dekko"/>
              </a:rPr>
              <a:t>Create program that takes  5 numbers and prints:-</a:t>
            </a:r>
          </a:p>
          <a:p>
            <a:pPr algn="just">
              <a:lnSpc>
                <a:spcPts val="5252"/>
              </a:lnSpc>
            </a:pPr>
            <a:r>
              <a:rPr lang="en-US" sz="3600" dirty="0">
                <a:solidFill>
                  <a:srgbClr val="000000"/>
                </a:solidFill>
                <a:latin typeface="Dekko"/>
              </a:rPr>
              <a:t>1-the biggest number</a:t>
            </a:r>
          </a:p>
          <a:p>
            <a:pPr algn="just">
              <a:lnSpc>
                <a:spcPts val="5252"/>
              </a:lnSpc>
            </a:pPr>
            <a:r>
              <a:rPr lang="en-US" sz="3600" dirty="0">
                <a:solidFill>
                  <a:srgbClr val="000000"/>
                </a:solidFill>
                <a:latin typeface="Dekko"/>
              </a:rPr>
              <a:t>2-the least number</a:t>
            </a:r>
          </a:p>
          <a:p>
            <a:pPr algn="just">
              <a:lnSpc>
                <a:spcPts val="5252"/>
              </a:lnSpc>
            </a:pPr>
            <a:r>
              <a:rPr lang="en-US" sz="3600" dirty="0">
                <a:solidFill>
                  <a:srgbClr val="000000"/>
                </a:solidFill>
                <a:latin typeface="Dekko"/>
              </a:rPr>
              <a:t>3- averages all of them</a:t>
            </a:r>
          </a:p>
        </p:txBody>
      </p:sp>
      <p:sp>
        <p:nvSpPr>
          <p:cNvPr id="7" name="Freeform 7"/>
          <p:cNvSpPr/>
          <p:nvPr/>
        </p:nvSpPr>
        <p:spPr>
          <a:xfrm rot="-370152">
            <a:off x="13526054" y="1302091"/>
            <a:ext cx="2742910" cy="2604224"/>
          </a:xfrm>
          <a:custGeom>
            <a:avLst/>
            <a:gdLst/>
            <a:ahLst/>
            <a:cxnLst/>
            <a:rect l="l" t="t" r="r" b="b"/>
            <a:pathLst>
              <a:path w="2742910" h="2604224">
                <a:moveTo>
                  <a:pt x="0" y="0"/>
                </a:moveTo>
                <a:lnTo>
                  <a:pt x="2742911" y="0"/>
                </a:lnTo>
                <a:lnTo>
                  <a:pt x="2742911" y="2604224"/>
                </a:lnTo>
                <a:lnTo>
                  <a:pt x="0" y="26042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620716">
            <a:off x="14311188" y="1555265"/>
            <a:ext cx="1172643" cy="1675204"/>
          </a:xfrm>
          <a:custGeom>
            <a:avLst/>
            <a:gdLst/>
            <a:ahLst/>
            <a:cxnLst/>
            <a:rect l="l" t="t" r="r" b="b"/>
            <a:pathLst>
              <a:path w="1172643" h="1675204">
                <a:moveTo>
                  <a:pt x="0" y="0"/>
                </a:moveTo>
                <a:lnTo>
                  <a:pt x="1172643" y="0"/>
                </a:lnTo>
                <a:lnTo>
                  <a:pt x="1172643" y="1675204"/>
                </a:lnTo>
                <a:lnTo>
                  <a:pt x="0" y="16752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3394065" y="6483655"/>
            <a:ext cx="6798738" cy="3065613"/>
          </a:xfrm>
          <a:custGeom>
            <a:avLst/>
            <a:gdLst/>
            <a:ahLst/>
            <a:cxnLst/>
            <a:rect l="l" t="t" r="r" b="b"/>
            <a:pathLst>
              <a:path w="6798738" h="3065613">
                <a:moveTo>
                  <a:pt x="6798738" y="0"/>
                </a:moveTo>
                <a:lnTo>
                  <a:pt x="0" y="0"/>
                </a:lnTo>
                <a:lnTo>
                  <a:pt x="0" y="3065612"/>
                </a:lnTo>
                <a:lnTo>
                  <a:pt x="6798738" y="3065612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7288952" flipH="1">
            <a:off x="-2370669" y="5054723"/>
            <a:ext cx="6798738" cy="3065613"/>
          </a:xfrm>
          <a:custGeom>
            <a:avLst/>
            <a:gdLst/>
            <a:ahLst/>
            <a:cxnLst/>
            <a:rect l="l" t="t" r="r" b="b"/>
            <a:pathLst>
              <a:path w="6798738" h="3065613">
                <a:moveTo>
                  <a:pt x="6798738" y="0"/>
                </a:moveTo>
                <a:lnTo>
                  <a:pt x="0" y="0"/>
                </a:lnTo>
                <a:lnTo>
                  <a:pt x="0" y="3065613"/>
                </a:lnTo>
                <a:lnTo>
                  <a:pt x="6798738" y="3065613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46299F-7940-CB32-D028-8752FF269A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29853" y="3306346"/>
            <a:ext cx="4540281" cy="56313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D554C0-858E-5437-E570-A8D9D2169CB8}"/>
              </a:ext>
            </a:extLst>
          </p:cNvPr>
          <p:cNvSpPr/>
          <p:nvPr/>
        </p:nvSpPr>
        <p:spPr>
          <a:xfrm>
            <a:off x="5458737" y="1566611"/>
            <a:ext cx="7825159" cy="185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Task 3 on CPP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759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EBB532-6F57-5107-6922-FA7D4548E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877528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925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750727" y="-1706540"/>
            <a:ext cx="10786546" cy="13700079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01644" y="529928"/>
            <a:ext cx="4121568" cy="4114800"/>
          </a:xfrm>
          <a:custGeom>
            <a:avLst/>
            <a:gdLst/>
            <a:ahLst/>
            <a:cxnLst/>
            <a:rect l="l" t="t" r="r" b="b"/>
            <a:pathLst>
              <a:path w="4121568" h="4114800">
                <a:moveTo>
                  <a:pt x="0" y="0"/>
                </a:moveTo>
                <a:lnTo>
                  <a:pt x="4121567" y="0"/>
                </a:lnTo>
                <a:lnTo>
                  <a:pt x="41215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000336" y="2005067"/>
            <a:ext cx="10656837" cy="230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9"/>
              </a:lnSpc>
              <a:spcBef>
                <a:spcPct val="0"/>
              </a:spcBef>
            </a:pPr>
            <a:r>
              <a:rPr lang="en-US" sz="12099">
                <a:solidFill>
                  <a:srgbClr val="000000"/>
                </a:solidFill>
                <a:latin typeface="Ballpoint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72000" y="5143500"/>
            <a:ext cx="6477000" cy="28611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9"/>
              </a:lnSpc>
            </a:pPr>
            <a:r>
              <a:rPr lang="en-US" sz="3427" dirty="0">
                <a:solidFill>
                  <a:srgbClr val="000000"/>
                </a:solidFill>
                <a:latin typeface="Comic Sans MS" panose="030F0702030302020204" pitchFamily="66" charset="0"/>
              </a:rPr>
              <a:t>Who Am I ?</a:t>
            </a:r>
          </a:p>
          <a:p>
            <a:pPr>
              <a:lnSpc>
                <a:spcPts val="7849"/>
              </a:lnSpc>
            </a:pPr>
            <a:r>
              <a:rPr lang="en-US" sz="3427" dirty="0">
                <a:solidFill>
                  <a:srgbClr val="000000"/>
                </a:solidFill>
                <a:latin typeface="Comic Sans MS" panose="030F0702030302020204" pitchFamily="66" charset="0"/>
              </a:rPr>
              <a:t>Who Can Learn Programming ?</a:t>
            </a:r>
          </a:p>
          <a:p>
            <a:pPr>
              <a:lnSpc>
                <a:spcPts val="7849"/>
              </a:lnSpc>
            </a:pPr>
            <a:r>
              <a:rPr lang="en-US" sz="3427" dirty="0">
                <a:solidFill>
                  <a:srgbClr val="000000"/>
                </a:solidFill>
                <a:latin typeface="Comic Sans MS" panose="030F0702030302020204" pitchFamily="66" charset="0"/>
              </a:rPr>
              <a:t>Why We Learn Programming ?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486400" y="4307578"/>
            <a:ext cx="7315200" cy="288178"/>
            <a:chOff x="0" y="0"/>
            <a:chExt cx="9753600" cy="3842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753600" cy="212806"/>
            </a:xfrm>
            <a:custGeom>
              <a:avLst/>
              <a:gdLst/>
              <a:ahLst/>
              <a:cxnLst/>
              <a:rect l="l" t="t" r="r" b="b"/>
              <a:pathLst>
                <a:path w="9753600" h="212806">
                  <a:moveTo>
                    <a:pt x="0" y="0"/>
                  </a:moveTo>
                  <a:lnTo>
                    <a:pt x="9753600" y="0"/>
                  </a:lnTo>
                  <a:lnTo>
                    <a:pt x="9753600" y="212806"/>
                  </a:lnTo>
                  <a:lnTo>
                    <a:pt x="0" y="212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685043" y="212806"/>
              <a:ext cx="7857304" cy="171432"/>
            </a:xfrm>
            <a:custGeom>
              <a:avLst/>
              <a:gdLst/>
              <a:ahLst/>
              <a:cxnLst/>
              <a:rect l="l" t="t" r="r" b="b"/>
              <a:pathLst>
                <a:path w="7857304" h="171432">
                  <a:moveTo>
                    <a:pt x="0" y="0"/>
                  </a:moveTo>
                  <a:lnTo>
                    <a:pt x="7857304" y="0"/>
                  </a:lnTo>
                  <a:lnTo>
                    <a:pt x="7857304" y="171432"/>
                  </a:lnTo>
                  <a:lnTo>
                    <a:pt x="0" y="171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ABC6263-C238-60D2-BD1F-7CC3159F83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70130" y="4258736"/>
            <a:ext cx="2214694" cy="50049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CCE3A-5785-426C-AB32-3F601A2B2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291" y="333052"/>
            <a:ext cx="8723094" cy="1301195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>
                <a:solidFill>
                  <a:schemeClr val="accent2"/>
                </a:solidFill>
              </a:rPr>
              <a:t>The End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DA9555-72D3-F9DF-3FC3-E5E93E2BAF86}"/>
              </a:ext>
            </a:extLst>
          </p:cNvPr>
          <p:cNvSpPr txBox="1"/>
          <p:nvPr/>
        </p:nvSpPr>
        <p:spPr>
          <a:xfrm>
            <a:off x="3000826" y="1634247"/>
            <a:ext cx="12286347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 the end I hope you understood  all I said contact on :</a:t>
            </a:r>
            <a:endParaRPr lang="ar-EG" sz="4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8C84FE-77AF-5DBE-6485-C7F99518F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750" y="3634103"/>
            <a:ext cx="5018650" cy="5018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C88BA3-EC31-9EAA-4AD5-CD1D93079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3634103"/>
            <a:ext cx="5018650" cy="501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50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114411">
            <a:off x="696085" y="1031577"/>
            <a:ext cx="9498257" cy="13605495"/>
          </a:xfrm>
          <a:custGeom>
            <a:avLst/>
            <a:gdLst/>
            <a:ahLst/>
            <a:cxnLst/>
            <a:rect l="l" t="t" r="r" b="b"/>
            <a:pathLst>
              <a:path w="9498257" h="13605495">
                <a:moveTo>
                  <a:pt x="0" y="0"/>
                </a:moveTo>
                <a:lnTo>
                  <a:pt x="9498256" y="0"/>
                </a:lnTo>
                <a:lnTo>
                  <a:pt x="9498256" y="13605495"/>
                </a:lnTo>
                <a:lnTo>
                  <a:pt x="0" y="136054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893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rot="-533606">
            <a:off x="11963571" y="8874037"/>
            <a:ext cx="4838553" cy="955614"/>
          </a:xfrm>
          <a:custGeom>
            <a:avLst/>
            <a:gdLst/>
            <a:ahLst/>
            <a:cxnLst/>
            <a:rect l="l" t="t" r="r" b="b"/>
            <a:pathLst>
              <a:path w="4838553" h="955614">
                <a:moveTo>
                  <a:pt x="0" y="0"/>
                </a:moveTo>
                <a:lnTo>
                  <a:pt x="4838553" y="0"/>
                </a:lnTo>
                <a:lnTo>
                  <a:pt x="4838553" y="955614"/>
                </a:lnTo>
                <a:lnTo>
                  <a:pt x="0" y="9556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 rot="-439586">
            <a:off x="10787826" y="1179369"/>
            <a:ext cx="5854353" cy="8268182"/>
            <a:chOff x="0" y="0"/>
            <a:chExt cx="3267456" cy="46146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67456" cy="4618736"/>
            </a:xfrm>
            <a:custGeom>
              <a:avLst/>
              <a:gdLst/>
              <a:ahLst/>
              <a:cxnLst/>
              <a:rect l="l" t="t" r="r" b="b"/>
              <a:pathLst>
                <a:path w="3267456" h="4618736">
                  <a:moveTo>
                    <a:pt x="3267456" y="4618736"/>
                  </a:moveTo>
                  <a:lnTo>
                    <a:pt x="0" y="4618736"/>
                  </a:lnTo>
                  <a:lnTo>
                    <a:pt x="0" y="0"/>
                  </a:lnTo>
                  <a:lnTo>
                    <a:pt x="3267456" y="0"/>
                  </a:lnTo>
                  <a:lnTo>
                    <a:pt x="3267456" y="4618736"/>
                  </a:lnTo>
                  <a:close/>
                </a:path>
              </a:pathLst>
            </a:custGeom>
            <a:blipFill>
              <a:blip r:embed="rId4"/>
              <a:stretch>
                <a:fillRect l="-4" r="-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56770" y="48203"/>
              <a:ext cx="3142190" cy="3592604"/>
            </a:xfrm>
            <a:custGeom>
              <a:avLst/>
              <a:gdLst/>
              <a:ahLst/>
              <a:cxnLst/>
              <a:rect l="l" t="t" r="r" b="b"/>
              <a:pathLst>
                <a:path w="3142190" h="3592604">
                  <a:moveTo>
                    <a:pt x="3142190" y="35325"/>
                  </a:moveTo>
                  <a:lnTo>
                    <a:pt x="3106219" y="3592604"/>
                  </a:lnTo>
                  <a:lnTo>
                    <a:pt x="0" y="3558211"/>
                  </a:lnTo>
                  <a:lnTo>
                    <a:pt x="28183" y="0"/>
                  </a:lnTo>
                  <a:lnTo>
                    <a:pt x="3142190" y="35325"/>
                  </a:lnTo>
                  <a:close/>
                </a:path>
              </a:pathLst>
            </a:custGeom>
            <a:blipFill>
              <a:blip r:embed="rId5"/>
              <a:stretch>
                <a:fillRect l="-69430" t="-177083" r="-51278" b="-15134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 rot="-10440318">
            <a:off x="15175589" y="537318"/>
            <a:ext cx="515542" cy="2100354"/>
          </a:xfrm>
          <a:custGeom>
            <a:avLst/>
            <a:gdLst/>
            <a:ahLst/>
            <a:cxnLst/>
            <a:rect l="l" t="t" r="r" b="b"/>
            <a:pathLst>
              <a:path w="515542" h="2100354">
                <a:moveTo>
                  <a:pt x="0" y="0"/>
                </a:moveTo>
                <a:lnTo>
                  <a:pt x="515542" y="0"/>
                </a:lnTo>
                <a:lnTo>
                  <a:pt x="515542" y="2100355"/>
                </a:lnTo>
                <a:lnTo>
                  <a:pt x="0" y="21003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5239958" y="2564487"/>
            <a:ext cx="5247851" cy="2366304"/>
          </a:xfrm>
          <a:custGeom>
            <a:avLst/>
            <a:gdLst/>
            <a:ahLst/>
            <a:cxnLst/>
            <a:rect l="l" t="t" r="r" b="b"/>
            <a:pathLst>
              <a:path w="5247851" h="2366304">
                <a:moveTo>
                  <a:pt x="5247850" y="0"/>
                </a:moveTo>
                <a:lnTo>
                  <a:pt x="0" y="0"/>
                </a:lnTo>
                <a:lnTo>
                  <a:pt x="0" y="2366303"/>
                </a:lnTo>
                <a:lnTo>
                  <a:pt x="5247850" y="2366303"/>
                </a:lnTo>
                <a:lnTo>
                  <a:pt x="524785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/>
          <p:cNvSpPr/>
          <p:nvPr/>
        </p:nvSpPr>
        <p:spPr>
          <a:xfrm rot="-5325812">
            <a:off x="5297018" y="1478122"/>
            <a:ext cx="667579" cy="5321282"/>
          </a:xfrm>
          <a:custGeom>
            <a:avLst/>
            <a:gdLst/>
            <a:ahLst/>
            <a:cxnLst/>
            <a:rect l="l" t="t" r="r" b="b"/>
            <a:pathLst>
              <a:path w="667579" h="5321282">
                <a:moveTo>
                  <a:pt x="0" y="0"/>
                </a:moveTo>
                <a:lnTo>
                  <a:pt x="667579" y="0"/>
                </a:lnTo>
                <a:lnTo>
                  <a:pt x="667579" y="5321282"/>
                </a:lnTo>
                <a:lnTo>
                  <a:pt x="0" y="53212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738220" y="6403669"/>
            <a:ext cx="3145915" cy="3145915"/>
          </a:xfrm>
          <a:custGeom>
            <a:avLst/>
            <a:gdLst/>
            <a:ahLst/>
            <a:cxnLst/>
            <a:rect l="l" t="t" r="r" b="b"/>
            <a:pathLst>
              <a:path w="3145915" h="3145915">
                <a:moveTo>
                  <a:pt x="0" y="0"/>
                </a:moveTo>
                <a:lnTo>
                  <a:pt x="3145915" y="0"/>
                </a:lnTo>
                <a:lnTo>
                  <a:pt x="3145915" y="3145915"/>
                </a:lnTo>
                <a:lnTo>
                  <a:pt x="0" y="314591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TextBox 12"/>
          <p:cNvSpPr txBox="1"/>
          <p:nvPr/>
        </p:nvSpPr>
        <p:spPr>
          <a:xfrm>
            <a:off x="1612390" y="4603566"/>
            <a:ext cx="7397574" cy="642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4"/>
              </a:lnSpc>
            </a:pPr>
            <a:r>
              <a:rPr lang="en-US" sz="3617">
                <a:solidFill>
                  <a:srgbClr val="000000"/>
                </a:solidFill>
                <a:latin typeface="Dekko"/>
              </a:rPr>
              <a:t>Ahmed Mohamed Abubakr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87563" y="1956264"/>
            <a:ext cx="8115300" cy="230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9"/>
              </a:lnSpc>
              <a:spcBef>
                <a:spcPct val="0"/>
              </a:spcBef>
            </a:pPr>
            <a:r>
              <a:rPr lang="en-US" sz="12099">
                <a:solidFill>
                  <a:srgbClr val="000000"/>
                </a:solidFill>
                <a:latin typeface="Ballpoint"/>
              </a:rPr>
              <a:t>About me</a:t>
            </a:r>
          </a:p>
        </p:txBody>
      </p:sp>
      <p:sp>
        <p:nvSpPr>
          <p:cNvPr id="14" name="TextBox 14"/>
          <p:cNvSpPr txBox="1"/>
          <p:nvPr/>
        </p:nvSpPr>
        <p:spPr>
          <a:xfrm rot="-461096">
            <a:off x="11178379" y="7793201"/>
            <a:ext cx="5983013" cy="1185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54"/>
              </a:lnSpc>
              <a:spcBef>
                <a:spcPct val="0"/>
              </a:spcBef>
            </a:pPr>
            <a:r>
              <a:rPr lang="en-US" sz="6253">
                <a:solidFill>
                  <a:srgbClr val="000000"/>
                </a:solidFill>
                <a:latin typeface="Ballpoint"/>
              </a:rPr>
              <a:t>Ahmed Abubakr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12390" y="5322642"/>
            <a:ext cx="7397574" cy="642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4"/>
              </a:lnSpc>
            </a:pPr>
            <a:r>
              <a:rPr lang="en-US" sz="3617" dirty="0">
                <a:solidFill>
                  <a:srgbClr val="000000"/>
                </a:solidFill>
                <a:latin typeface="Dekko"/>
              </a:rPr>
              <a:t>Electrical Engineer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750727" y="-1706540"/>
            <a:ext cx="10786546" cy="13700079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1501644" y="529928"/>
            <a:ext cx="4121568" cy="4114800"/>
          </a:xfrm>
          <a:custGeom>
            <a:avLst/>
            <a:gdLst/>
            <a:ahLst/>
            <a:cxnLst/>
            <a:rect l="l" t="t" r="r" b="b"/>
            <a:pathLst>
              <a:path w="4121568" h="4114800">
                <a:moveTo>
                  <a:pt x="0" y="0"/>
                </a:moveTo>
                <a:lnTo>
                  <a:pt x="4121567" y="0"/>
                </a:lnTo>
                <a:lnTo>
                  <a:pt x="41215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724400" y="2071742"/>
            <a:ext cx="9932773" cy="16491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20"/>
              </a:lnSpc>
              <a:spcBef>
                <a:spcPct val="0"/>
              </a:spcBef>
            </a:pPr>
            <a:r>
              <a:rPr lang="en-US" sz="10300" dirty="0">
                <a:solidFill>
                  <a:srgbClr val="000000"/>
                </a:solidFill>
                <a:latin typeface="Ballpoint"/>
              </a:rPr>
              <a:t>What is Programming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00336" y="4913345"/>
            <a:ext cx="4121568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buNone/>
            </a:pPr>
            <a:r>
              <a:rPr lang="en-US" sz="3600" dirty="0"/>
              <a:t>Writing a set of instructions that is executed by the machine to perform a specific task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486400" y="4307578"/>
            <a:ext cx="7315200" cy="288178"/>
            <a:chOff x="0" y="0"/>
            <a:chExt cx="9753600" cy="3842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753600" cy="212806"/>
            </a:xfrm>
            <a:custGeom>
              <a:avLst/>
              <a:gdLst/>
              <a:ahLst/>
              <a:cxnLst/>
              <a:rect l="l" t="t" r="r" b="b"/>
              <a:pathLst>
                <a:path w="9753600" h="212806">
                  <a:moveTo>
                    <a:pt x="0" y="0"/>
                  </a:moveTo>
                  <a:lnTo>
                    <a:pt x="9753600" y="0"/>
                  </a:lnTo>
                  <a:lnTo>
                    <a:pt x="9753600" y="212806"/>
                  </a:lnTo>
                  <a:lnTo>
                    <a:pt x="0" y="212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685043" y="212806"/>
              <a:ext cx="7857304" cy="171432"/>
            </a:xfrm>
            <a:custGeom>
              <a:avLst/>
              <a:gdLst/>
              <a:ahLst/>
              <a:cxnLst/>
              <a:rect l="l" t="t" r="r" b="b"/>
              <a:pathLst>
                <a:path w="7857304" h="171432">
                  <a:moveTo>
                    <a:pt x="0" y="0"/>
                  </a:moveTo>
                  <a:lnTo>
                    <a:pt x="7857304" y="0"/>
                  </a:lnTo>
                  <a:lnTo>
                    <a:pt x="7857304" y="171432"/>
                  </a:lnTo>
                  <a:lnTo>
                    <a:pt x="0" y="171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1CA1D57-C9FF-4D23-C5C5-AF4FFF51E12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" t="7434" r="3467" b="16269"/>
          <a:stretch/>
        </p:blipFill>
        <p:spPr>
          <a:xfrm>
            <a:off x="8196444" y="4755360"/>
            <a:ext cx="6870415" cy="320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65E50E-1A32-A06C-AB94-17E240B73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00" y="0"/>
            <a:ext cx="3847989" cy="1026130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8CD2C2A-646C-311F-E1E9-31D75FB1D8B0}"/>
              </a:ext>
            </a:extLst>
          </p:cNvPr>
          <p:cNvSpPr/>
          <p:nvPr/>
        </p:nvSpPr>
        <p:spPr>
          <a:xfrm>
            <a:off x="1219200" y="2247900"/>
            <a:ext cx="11277600" cy="5791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to select programming language ?</a:t>
            </a:r>
          </a:p>
        </p:txBody>
      </p:sp>
    </p:spTree>
    <p:extLst>
      <p:ext uri="{BB962C8B-B14F-4D97-AF65-F5344CB8AC3E}">
        <p14:creationId xmlns:p14="http://schemas.microsoft.com/office/powerpoint/2010/main" val="2934340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247732">
            <a:off x="2183494" y="16517"/>
            <a:ext cx="4510414" cy="4497284"/>
          </a:xfrm>
          <a:custGeom>
            <a:avLst/>
            <a:gdLst/>
            <a:ahLst/>
            <a:cxnLst/>
            <a:rect l="l" t="t" r="r" b="b"/>
            <a:pathLst>
              <a:path w="4510414" h="4497284">
                <a:moveTo>
                  <a:pt x="0" y="0"/>
                </a:moveTo>
                <a:lnTo>
                  <a:pt x="4510415" y="0"/>
                </a:lnTo>
                <a:lnTo>
                  <a:pt x="4510415" y="4497284"/>
                </a:lnTo>
                <a:lnTo>
                  <a:pt x="0" y="4497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917616">
            <a:off x="171978" y="2975727"/>
            <a:ext cx="4693491" cy="4679827"/>
          </a:xfrm>
          <a:custGeom>
            <a:avLst/>
            <a:gdLst/>
            <a:ahLst/>
            <a:cxnLst/>
            <a:rect l="l" t="t" r="r" b="b"/>
            <a:pathLst>
              <a:path w="4693491" h="4679827">
                <a:moveTo>
                  <a:pt x="0" y="0"/>
                </a:moveTo>
                <a:lnTo>
                  <a:pt x="4693491" y="0"/>
                </a:lnTo>
                <a:lnTo>
                  <a:pt x="4693491" y="4679827"/>
                </a:lnTo>
                <a:lnTo>
                  <a:pt x="0" y="46798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74983">
            <a:off x="6561585" y="2498815"/>
            <a:ext cx="5489789" cy="5480774"/>
          </a:xfrm>
          <a:custGeom>
            <a:avLst/>
            <a:gdLst/>
            <a:ahLst/>
            <a:cxnLst/>
            <a:rect l="l" t="t" r="r" b="b"/>
            <a:pathLst>
              <a:path w="5489789" h="5480774">
                <a:moveTo>
                  <a:pt x="0" y="0"/>
                </a:moveTo>
                <a:lnTo>
                  <a:pt x="5489789" y="0"/>
                </a:lnTo>
                <a:lnTo>
                  <a:pt x="5489789" y="5480774"/>
                </a:lnTo>
                <a:lnTo>
                  <a:pt x="0" y="54807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917616">
            <a:off x="2236425" y="5908018"/>
            <a:ext cx="4595062" cy="4581685"/>
          </a:xfrm>
          <a:custGeom>
            <a:avLst/>
            <a:gdLst/>
            <a:ahLst/>
            <a:cxnLst/>
            <a:rect l="l" t="t" r="r" b="b"/>
            <a:pathLst>
              <a:path w="4595062" h="4581685">
                <a:moveTo>
                  <a:pt x="0" y="0"/>
                </a:moveTo>
                <a:lnTo>
                  <a:pt x="4595063" y="0"/>
                </a:lnTo>
                <a:lnTo>
                  <a:pt x="4595063" y="4581685"/>
                </a:lnTo>
                <a:lnTo>
                  <a:pt x="0" y="45816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619618">
            <a:off x="11654757" y="-168543"/>
            <a:ext cx="4510414" cy="4497284"/>
          </a:xfrm>
          <a:custGeom>
            <a:avLst/>
            <a:gdLst/>
            <a:ahLst/>
            <a:cxnLst/>
            <a:rect l="l" t="t" r="r" b="b"/>
            <a:pathLst>
              <a:path w="4510414" h="4497284">
                <a:moveTo>
                  <a:pt x="0" y="0"/>
                </a:moveTo>
                <a:lnTo>
                  <a:pt x="4510415" y="0"/>
                </a:lnTo>
                <a:lnTo>
                  <a:pt x="4510415" y="4497283"/>
                </a:lnTo>
                <a:lnTo>
                  <a:pt x="0" y="44972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917616">
            <a:off x="13369572" y="2960235"/>
            <a:ext cx="4724565" cy="4710811"/>
          </a:xfrm>
          <a:custGeom>
            <a:avLst/>
            <a:gdLst/>
            <a:ahLst/>
            <a:cxnLst/>
            <a:rect l="l" t="t" r="r" b="b"/>
            <a:pathLst>
              <a:path w="4724565" h="4710811">
                <a:moveTo>
                  <a:pt x="0" y="0"/>
                </a:moveTo>
                <a:lnTo>
                  <a:pt x="4724566" y="0"/>
                </a:lnTo>
                <a:lnTo>
                  <a:pt x="4724566" y="4710812"/>
                </a:lnTo>
                <a:lnTo>
                  <a:pt x="0" y="4710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264119">
            <a:off x="11418116" y="5934243"/>
            <a:ext cx="4484678" cy="4471622"/>
          </a:xfrm>
          <a:custGeom>
            <a:avLst/>
            <a:gdLst/>
            <a:ahLst/>
            <a:cxnLst/>
            <a:rect l="l" t="t" r="r" b="b"/>
            <a:pathLst>
              <a:path w="4484678" h="4471622">
                <a:moveTo>
                  <a:pt x="0" y="0"/>
                </a:moveTo>
                <a:lnTo>
                  <a:pt x="4484678" y="0"/>
                </a:lnTo>
                <a:lnTo>
                  <a:pt x="4484678" y="4471622"/>
                </a:lnTo>
                <a:lnTo>
                  <a:pt x="0" y="447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4859083">
            <a:off x="5577672" y="4198656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4" y="0"/>
                </a:lnTo>
                <a:lnTo>
                  <a:pt x="536974" y="1747545"/>
                </a:lnTo>
                <a:lnTo>
                  <a:pt x="0" y="1747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 rot="402067">
            <a:off x="2975222" y="1134191"/>
            <a:ext cx="2943884" cy="1730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12"/>
              </a:lnSpc>
            </a:pPr>
            <a:r>
              <a:rPr lang="en-US" sz="4971">
                <a:solidFill>
                  <a:srgbClr val="000000"/>
                </a:solidFill>
                <a:latin typeface="Ballpoint"/>
              </a:rPr>
              <a:t>Web Development</a:t>
            </a:r>
          </a:p>
        </p:txBody>
      </p:sp>
      <p:sp>
        <p:nvSpPr>
          <p:cNvPr id="12" name="TextBox 12"/>
          <p:cNvSpPr txBox="1"/>
          <p:nvPr/>
        </p:nvSpPr>
        <p:spPr>
          <a:xfrm rot="-221758">
            <a:off x="637290" y="4086494"/>
            <a:ext cx="3706955" cy="1941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35"/>
              </a:lnSpc>
            </a:pPr>
            <a:r>
              <a:rPr lang="en-US" sz="5599">
                <a:solidFill>
                  <a:srgbClr val="000000"/>
                </a:solidFill>
                <a:latin typeface="Ballpoint"/>
              </a:rPr>
              <a:t>Desktop applications</a:t>
            </a:r>
          </a:p>
        </p:txBody>
      </p:sp>
      <p:sp>
        <p:nvSpPr>
          <p:cNvPr id="13" name="TextBox 13"/>
          <p:cNvSpPr txBox="1"/>
          <p:nvPr/>
        </p:nvSpPr>
        <p:spPr>
          <a:xfrm rot="-274206">
            <a:off x="2737551" y="7002240"/>
            <a:ext cx="3629215" cy="1977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66"/>
              </a:lnSpc>
            </a:pPr>
            <a:r>
              <a:rPr lang="en-US" sz="5699">
                <a:solidFill>
                  <a:srgbClr val="000000"/>
                </a:solidFill>
                <a:latin typeface="Ballpoint"/>
              </a:rPr>
              <a:t>Android Applications</a:t>
            </a:r>
          </a:p>
        </p:txBody>
      </p:sp>
      <p:sp>
        <p:nvSpPr>
          <p:cNvPr id="14" name="TextBox 14"/>
          <p:cNvSpPr txBox="1"/>
          <p:nvPr/>
        </p:nvSpPr>
        <p:spPr>
          <a:xfrm rot="30181">
            <a:off x="12153771" y="1344301"/>
            <a:ext cx="3574208" cy="1079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28"/>
              </a:lnSpc>
            </a:pPr>
            <a:r>
              <a:rPr lang="en-US" sz="5899">
                <a:solidFill>
                  <a:srgbClr val="000000"/>
                </a:solidFill>
                <a:latin typeface="Ballpoint"/>
              </a:rPr>
              <a:t>Cyber security</a:t>
            </a:r>
          </a:p>
        </p:txBody>
      </p:sp>
      <p:sp>
        <p:nvSpPr>
          <p:cNvPr id="15" name="TextBox 15"/>
          <p:cNvSpPr txBox="1"/>
          <p:nvPr/>
        </p:nvSpPr>
        <p:spPr>
          <a:xfrm rot="-328066">
            <a:off x="13822693" y="4345863"/>
            <a:ext cx="3731498" cy="1530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3"/>
              </a:lnSpc>
            </a:pPr>
            <a:r>
              <a:rPr lang="en-US" sz="8399">
                <a:solidFill>
                  <a:srgbClr val="000000"/>
                </a:solidFill>
                <a:latin typeface="Ballpoint"/>
              </a:rPr>
              <a:t>IOT</a:t>
            </a:r>
          </a:p>
        </p:txBody>
      </p:sp>
      <p:sp>
        <p:nvSpPr>
          <p:cNvPr id="16" name="TextBox 16"/>
          <p:cNvSpPr txBox="1"/>
          <p:nvPr/>
        </p:nvSpPr>
        <p:spPr>
          <a:xfrm rot="388450">
            <a:off x="11996196" y="7208112"/>
            <a:ext cx="3554048" cy="1424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17"/>
              </a:lnSpc>
            </a:pPr>
            <a:r>
              <a:rPr lang="en-US" sz="7799">
                <a:solidFill>
                  <a:srgbClr val="000000"/>
                </a:solidFill>
                <a:latin typeface="Ballpoint"/>
              </a:rPr>
              <a:t>AI</a:t>
            </a:r>
          </a:p>
        </p:txBody>
      </p:sp>
      <p:sp>
        <p:nvSpPr>
          <p:cNvPr id="17" name="Freeform 17"/>
          <p:cNvSpPr/>
          <p:nvPr/>
        </p:nvSpPr>
        <p:spPr>
          <a:xfrm rot="-1833775">
            <a:off x="6751056" y="1320748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6"/>
                </a:lnTo>
                <a:lnTo>
                  <a:pt x="0" y="1747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7085958">
            <a:off x="7272481" y="7165031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5"/>
                </a:lnTo>
                <a:lnTo>
                  <a:pt x="0" y="1747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5940916">
            <a:off x="12280940" y="4251020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5"/>
                </a:lnTo>
                <a:lnTo>
                  <a:pt x="0" y="1747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8573135">
            <a:off x="10740923" y="7525745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6"/>
                </a:lnTo>
                <a:lnTo>
                  <a:pt x="0" y="1747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3747085">
            <a:off x="10898460" y="1452601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6"/>
                </a:lnTo>
                <a:lnTo>
                  <a:pt x="0" y="1747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 rot="769649">
            <a:off x="7040951" y="6608776"/>
            <a:ext cx="3615281" cy="555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2906">
                <a:solidFill>
                  <a:srgbClr val="000000"/>
                </a:solidFill>
                <a:latin typeface="Itim"/>
              </a:rPr>
              <a:t>Fields of Programming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160075" y="-2369405"/>
            <a:ext cx="11967851" cy="15025812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648C57C-6689-F2FC-80FD-49209BD3A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562" y="5747399"/>
            <a:ext cx="3258523" cy="32585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A6160FA-082F-7475-984A-7CF6B9A785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976" y="2881236"/>
            <a:ext cx="3456601" cy="34566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35716A-68F9-1F27-55FF-DFF4ECF883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985" y="2881236"/>
            <a:ext cx="3258523" cy="32585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DC39D9B-7005-39B7-51D5-CF922C492B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3427" y="5464850"/>
            <a:ext cx="3456602" cy="3456602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88A93F0-C8C7-24FD-597D-4E19D35EBD96}"/>
              </a:ext>
            </a:extLst>
          </p:cNvPr>
          <p:cNvSpPr/>
          <p:nvPr/>
        </p:nvSpPr>
        <p:spPr>
          <a:xfrm>
            <a:off x="3332059" y="723900"/>
            <a:ext cx="11679341" cy="1738783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4420"/>
              </a:lnSpc>
              <a:spcBef>
                <a:spcPct val="0"/>
              </a:spcBef>
            </a:pPr>
            <a:r>
              <a:rPr lang="en-US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What is operating systems ?</a:t>
            </a:r>
          </a:p>
        </p:txBody>
      </p:sp>
    </p:spTree>
    <p:extLst>
      <p:ext uri="{BB962C8B-B14F-4D97-AF65-F5344CB8AC3E}">
        <p14:creationId xmlns:p14="http://schemas.microsoft.com/office/powerpoint/2010/main" val="1136535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DFA02D9-B39D-0DFE-E4DE-CD28F139373C}"/>
              </a:ext>
            </a:extLst>
          </p:cNvPr>
          <p:cNvSpPr/>
          <p:nvPr/>
        </p:nvSpPr>
        <p:spPr>
          <a:xfrm>
            <a:off x="1104900" y="419100"/>
            <a:ext cx="16078200" cy="12954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 you know the Difference between windows 64Bit and 32Bit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EB0602-D380-1602-F6B0-511AFFBB35D0}"/>
              </a:ext>
            </a:extLst>
          </p:cNvPr>
          <p:cNvSpPr txBox="1"/>
          <p:nvPr/>
        </p:nvSpPr>
        <p:spPr>
          <a:xfrm>
            <a:off x="533400" y="9406235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linkClick r:id="rId4"/>
              </a:rPr>
              <a:t>Windows 32-bit vs 64-bit | Speed Test - YouTube</a:t>
            </a:r>
            <a:endParaRPr lang="en-US" sz="2400" dirty="0"/>
          </a:p>
        </p:txBody>
      </p:sp>
      <p:pic>
        <p:nvPicPr>
          <p:cNvPr id="5" name="Online Media 4" title="Windows 32-bit vs 64-bit | Speed Test">
            <a:hlinkClick r:id="" action="ppaction://media"/>
            <a:extLst>
              <a:ext uri="{FF2B5EF4-FFF2-40B4-BE49-F238E27FC236}">
                <a16:creationId xmlns:a16="http://schemas.microsoft.com/office/drawing/2014/main" id="{E764AF88-62C8-1BCC-4793-F0803759C0A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533400" y="1727791"/>
            <a:ext cx="12677522" cy="716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975971-9929-D6FC-4D22-82521E6D3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4020800" y="1714500"/>
            <a:ext cx="4050506" cy="857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443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1">
    <wetp:webextensionref xmlns:r="http://schemas.openxmlformats.org/officeDocument/2006/relationships" r:id="rId2"/>
  </wetp:taskpane>
  <wetp:taskpane dockstate="right" visibility="0" width="350" row="2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AFE6C4D6-1F71-4E36-8A2B-02854D0DC156}">
  <we:reference id="wa104380907" version="3.1.0.0" store="en-US" storeType="OMEX"/>
  <we:alternateReferences>
    <we:reference id="wa104380907" version="3.1.0.0" store="WA10438090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67E7D31F-0B37-4FD6-80F4-5BD9EA1BC8E5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A8E53849-9E7B-4983-B8D7-DB9379AB5356}">
  <we:reference id="wa104381411" version="2.4.5.0" store="en-US" storeType="OMEX"/>
  <we:alternateReferences>
    <we:reference id="WA104381411" version="2.4.5.0" store="WA10438141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2821</TotalTime>
  <Words>564</Words>
  <Application>Microsoft Office PowerPoint</Application>
  <PresentationFormat>Custom</PresentationFormat>
  <Paragraphs>116</Paragraphs>
  <Slides>30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Nunito</vt:lpstr>
      <vt:lpstr>Calibri</vt:lpstr>
      <vt:lpstr>Wingdings</vt:lpstr>
      <vt:lpstr>Comic Sans MS</vt:lpstr>
      <vt:lpstr>Arial</vt:lpstr>
      <vt:lpstr>Libre Franklin</vt:lpstr>
      <vt:lpstr>Consolas</vt:lpstr>
      <vt:lpstr>A Day Without Sun Text Bold</vt:lpstr>
      <vt:lpstr>Itim</vt:lpstr>
      <vt:lpstr>Dekko</vt:lpstr>
      <vt:lpstr>Ballpoint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End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</dc:title>
  <dc:creator>Abdallah</dc:creator>
  <cp:lastModifiedBy>HP</cp:lastModifiedBy>
  <cp:revision>48</cp:revision>
  <dcterms:created xsi:type="dcterms:W3CDTF">2006-08-16T00:00:00Z</dcterms:created>
  <dcterms:modified xsi:type="dcterms:W3CDTF">2023-10-28T22:20:17Z</dcterms:modified>
  <dc:identifier>DAFxjj4cpLU</dc:identifier>
</cp:coreProperties>
</file>